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82" r:id="rId4"/>
    <p:sldId id="283" r:id="rId5"/>
    <p:sldId id="284" r:id="rId6"/>
    <p:sldId id="285" r:id="rId7"/>
    <p:sldId id="286" r:id="rId8"/>
    <p:sldId id="287" r:id="rId9"/>
    <p:sldId id="288" r:id="rId10"/>
    <p:sldId id="289" r:id="rId11"/>
    <p:sldId id="290" r:id="rId12"/>
    <p:sldId id="291" r:id="rId13"/>
    <p:sldId id="292" r:id="rId14"/>
    <p:sldId id="293" r:id="rId15"/>
    <p:sldId id="297" r:id="rId16"/>
    <p:sldId id="298" r:id="rId17"/>
    <p:sldId id="299" r:id="rId18"/>
    <p:sldId id="301" r:id="rId19"/>
    <p:sldId id="300" r:id="rId20"/>
    <p:sldId id="303" r:id="rId21"/>
    <p:sldId id="304" r:id="rId22"/>
    <p:sldId id="305" r:id="rId23"/>
    <p:sldId id="306" r:id="rId24"/>
    <p:sldId id="307" r:id="rId25"/>
    <p:sldId id="308" r:id="rId26"/>
    <p:sldId id="309" r:id="rId27"/>
    <p:sldId id="310" r:id="rId28"/>
    <p:sldId id="311" r:id="rId29"/>
    <p:sldId id="312" r:id="rId30"/>
    <p:sldId id="313" r:id="rId31"/>
    <p:sldId id="314" r:id="rId32"/>
    <p:sldId id="315" r:id="rId33"/>
    <p:sldId id="316" r:id="rId34"/>
    <p:sldId id="317" r:id="rId35"/>
    <p:sldId id="318" r:id="rId36"/>
    <p:sldId id="319" r:id="rId37"/>
    <p:sldId id="320" r:id="rId38"/>
    <p:sldId id="294" r:id="rId39"/>
    <p:sldId id="323" r:id="rId40"/>
    <p:sldId id="322" r:id="rId41"/>
    <p:sldId id="324"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96" d="100"/>
          <a:sy n="96" d="100"/>
        </p:scale>
        <p:origin x="6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7A4B2-AAEB-41FA-86B4-903D480FBC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E4DAEF-5031-48F6-836D-F803CC6D2B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5C9F91-309E-4E8A-9AA4-5539955EC0C8}"/>
              </a:ext>
            </a:extLst>
          </p:cNvPr>
          <p:cNvSpPr>
            <a:spLocks noGrp="1"/>
          </p:cNvSpPr>
          <p:nvPr>
            <p:ph type="dt" sz="half" idx="10"/>
          </p:nvPr>
        </p:nvSpPr>
        <p:spPr/>
        <p:txBody>
          <a:bodyPr/>
          <a:lstStyle/>
          <a:p>
            <a:fld id="{F69B7AF9-19D0-41C9-8947-6D6056FF7ECF}" type="datetimeFigureOut">
              <a:rPr lang="en-US" smtClean="0"/>
              <a:t>11/25/18</a:t>
            </a:fld>
            <a:endParaRPr lang="en-US"/>
          </a:p>
        </p:txBody>
      </p:sp>
      <p:sp>
        <p:nvSpPr>
          <p:cNvPr id="5" name="Footer Placeholder 4">
            <a:extLst>
              <a:ext uri="{FF2B5EF4-FFF2-40B4-BE49-F238E27FC236}">
                <a16:creationId xmlns:a16="http://schemas.microsoft.com/office/drawing/2014/main" id="{0BBABD5B-2EE5-405E-8FC1-4E56259A82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6944D1-9B9F-4763-9097-7814F073B91F}"/>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125158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68671-C99C-4E14-951D-F351AA56D1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B5D553-4913-4DC6-ABA5-6AF9B4C38DE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F40A61-78B8-4DDC-BC07-CA31355EFD16}"/>
              </a:ext>
            </a:extLst>
          </p:cNvPr>
          <p:cNvSpPr>
            <a:spLocks noGrp="1"/>
          </p:cNvSpPr>
          <p:nvPr>
            <p:ph type="dt" sz="half" idx="10"/>
          </p:nvPr>
        </p:nvSpPr>
        <p:spPr/>
        <p:txBody>
          <a:bodyPr/>
          <a:lstStyle/>
          <a:p>
            <a:fld id="{F69B7AF9-19D0-41C9-8947-6D6056FF7ECF}" type="datetimeFigureOut">
              <a:rPr lang="en-US" smtClean="0"/>
              <a:t>11/25/18</a:t>
            </a:fld>
            <a:endParaRPr lang="en-US"/>
          </a:p>
        </p:txBody>
      </p:sp>
      <p:sp>
        <p:nvSpPr>
          <p:cNvPr id="5" name="Footer Placeholder 4">
            <a:extLst>
              <a:ext uri="{FF2B5EF4-FFF2-40B4-BE49-F238E27FC236}">
                <a16:creationId xmlns:a16="http://schemas.microsoft.com/office/drawing/2014/main" id="{6BA95B44-68C6-4256-A0B7-F5C69D9BEC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7ACAC0-12F1-4D9C-8857-1233103EBF2C}"/>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2608991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B9B2D4-1411-4B74-A813-92B25598BD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F9128F-D78C-4330-80F5-C5176144247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43AB13-3873-4CB9-BE8E-22AE3283E24B}"/>
              </a:ext>
            </a:extLst>
          </p:cNvPr>
          <p:cNvSpPr>
            <a:spLocks noGrp="1"/>
          </p:cNvSpPr>
          <p:nvPr>
            <p:ph type="dt" sz="half" idx="10"/>
          </p:nvPr>
        </p:nvSpPr>
        <p:spPr/>
        <p:txBody>
          <a:bodyPr/>
          <a:lstStyle/>
          <a:p>
            <a:fld id="{F69B7AF9-19D0-41C9-8947-6D6056FF7ECF}" type="datetimeFigureOut">
              <a:rPr lang="en-US" smtClean="0"/>
              <a:t>11/25/18</a:t>
            </a:fld>
            <a:endParaRPr lang="en-US"/>
          </a:p>
        </p:txBody>
      </p:sp>
      <p:sp>
        <p:nvSpPr>
          <p:cNvPr id="5" name="Footer Placeholder 4">
            <a:extLst>
              <a:ext uri="{FF2B5EF4-FFF2-40B4-BE49-F238E27FC236}">
                <a16:creationId xmlns:a16="http://schemas.microsoft.com/office/drawing/2014/main" id="{318E54D2-3764-4726-AAF0-4446A7907E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13D367-7CF0-4E16-8739-B0BFDF7943C7}"/>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3698905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275AB-6995-4C4C-9945-D468819F28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BC853D-2710-4A34-BA17-242835FFDE5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E0D836-DC19-41CF-A6A1-DCF4AEEE9E15}"/>
              </a:ext>
            </a:extLst>
          </p:cNvPr>
          <p:cNvSpPr>
            <a:spLocks noGrp="1"/>
          </p:cNvSpPr>
          <p:nvPr>
            <p:ph type="dt" sz="half" idx="10"/>
          </p:nvPr>
        </p:nvSpPr>
        <p:spPr/>
        <p:txBody>
          <a:bodyPr/>
          <a:lstStyle/>
          <a:p>
            <a:fld id="{F69B7AF9-19D0-41C9-8947-6D6056FF7ECF}" type="datetimeFigureOut">
              <a:rPr lang="en-US" smtClean="0"/>
              <a:t>11/25/18</a:t>
            </a:fld>
            <a:endParaRPr lang="en-US"/>
          </a:p>
        </p:txBody>
      </p:sp>
      <p:sp>
        <p:nvSpPr>
          <p:cNvPr id="5" name="Footer Placeholder 4">
            <a:extLst>
              <a:ext uri="{FF2B5EF4-FFF2-40B4-BE49-F238E27FC236}">
                <a16:creationId xmlns:a16="http://schemas.microsoft.com/office/drawing/2014/main" id="{0A1DB69B-33AF-45CA-AC52-DD11BA4E59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8F94FF-9435-4944-A3B5-066A20282472}"/>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2479360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E9AC5-426F-47B1-BED6-D972305E9B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E498B8-6936-4F8C-9A1B-AC229640A2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D01C28E-B5B3-44B6-8FD9-248A4767368C}"/>
              </a:ext>
            </a:extLst>
          </p:cNvPr>
          <p:cNvSpPr>
            <a:spLocks noGrp="1"/>
          </p:cNvSpPr>
          <p:nvPr>
            <p:ph type="dt" sz="half" idx="10"/>
          </p:nvPr>
        </p:nvSpPr>
        <p:spPr/>
        <p:txBody>
          <a:bodyPr/>
          <a:lstStyle/>
          <a:p>
            <a:fld id="{F69B7AF9-19D0-41C9-8947-6D6056FF7ECF}" type="datetimeFigureOut">
              <a:rPr lang="en-US" smtClean="0"/>
              <a:t>11/25/18</a:t>
            </a:fld>
            <a:endParaRPr lang="en-US"/>
          </a:p>
        </p:txBody>
      </p:sp>
      <p:sp>
        <p:nvSpPr>
          <p:cNvPr id="5" name="Footer Placeholder 4">
            <a:extLst>
              <a:ext uri="{FF2B5EF4-FFF2-40B4-BE49-F238E27FC236}">
                <a16:creationId xmlns:a16="http://schemas.microsoft.com/office/drawing/2014/main" id="{68AA424D-5614-4917-84AC-1BD0047A3F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224256-D66F-4553-8268-9802F56C4CA4}"/>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1955738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4CFED-5B10-4C8C-994A-CE51D41FC1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10F5FB-EF26-4DAA-A853-A8973417377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CFE13F-148C-4553-AAE9-C1A310179C2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52E389-8F8C-47AE-851C-C8DBEC4358F7}"/>
              </a:ext>
            </a:extLst>
          </p:cNvPr>
          <p:cNvSpPr>
            <a:spLocks noGrp="1"/>
          </p:cNvSpPr>
          <p:nvPr>
            <p:ph type="dt" sz="half" idx="10"/>
          </p:nvPr>
        </p:nvSpPr>
        <p:spPr/>
        <p:txBody>
          <a:bodyPr/>
          <a:lstStyle/>
          <a:p>
            <a:fld id="{F69B7AF9-19D0-41C9-8947-6D6056FF7ECF}" type="datetimeFigureOut">
              <a:rPr lang="en-US" smtClean="0"/>
              <a:t>11/25/18</a:t>
            </a:fld>
            <a:endParaRPr lang="en-US"/>
          </a:p>
        </p:txBody>
      </p:sp>
      <p:sp>
        <p:nvSpPr>
          <p:cNvPr id="6" name="Footer Placeholder 5">
            <a:extLst>
              <a:ext uri="{FF2B5EF4-FFF2-40B4-BE49-F238E27FC236}">
                <a16:creationId xmlns:a16="http://schemas.microsoft.com/office/drawing/2014/main" id="{7D21DCD4-54D5-4CB2-A6F8-66EF1F8F99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0A5109-36CE-402E-BA2B-7FA35AD0B611}"/>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880217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4FABD-985C-4005-904E-E73B077569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4575EB-8750-4670-AC7F-A214D4B671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889B55D-1043-4268-867D-A614E64C734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2C361A-D282-4BBF-8398-639C08E50E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7E4335F-DAFA-4C8C-A32D-62FB440EBD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548FFD-741E-4943-9FCF-154EE6E73899}"/>
              </a:ext>
            </a:extLst>
          </p:cNvPr>
          <p:cNvSpPr>
            <a:spLocks noGrp="1"/>
          </p:cNvSpPr>
          <p:nvPr>
            <p:ph type="dt" sz="half" idx="10"/>
          </p:nvPr>
        </p:nvSpPr>
        <p:spPr/>
        <p:txBody>
          <a:bodyPr/>
          <a:lstStyle/>
          <a:p>
            <a:fld id="{F69B7AF9-19D0-41C9-8947-6D6056FF7ECF}" type="datetimeFigureOut">
              <a:rPr lang="en-US" smtClean="0"/>
              <a:t>11/25/18</a:t>
            </a:fld>
            <a:endParaRPr lang="en-US"/>
          </a:p>
        </p:txBody>
      </p:sp>
      <p:sp>
        <p:nvSpPr>
          <p:cNvPr id="8" name="Footer Placeholder 7">
            <a:extLst>
              <a:ext uri="{FF2B5EF4-FFF2-40B4-BE49-F238E27FC236}">
                <a16:creationId xmlns:a16="http://schemas.microsoft.com/office/drawing/2014/main" id="{FECB1DFB-A13C-48B1-9360-77937FC7F9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EBEDA2-A715-4515-89BC-8A4BBA2AA109}"/>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2820901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2A8F4-E551-4FA3-8731-751EF9B9AF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58E06A-C09E-4FF0-BA82-42CB6856C2CF}"/>
              </a:ext>
            </a:extLst>
          </p:cNvPr>
          <p:cNvSpPr>
            <a:spLocks noGrp="1"/>
          </p:cNvSpPr>
          <p:nvPr>
            <p:ph type="dt" sz="half" idx="10"/>
          </p:nvPr>
        </p:nvSpPr>
        <p:spPr/>
        <p:txBody>
          <a:bodyPr/>
          <a:lstStyle/>
          <a:p>
            <a:fld id="{F69B7AF9-19D0-41C9-8947-6D6056FF7ECF}" type="datetimeFigureOut">
              <a:rPr lang="en-US" smtClean="0"/>
              <a:t>11/25/18</a:t>
            </a:fld>
            <a:endParaRPr lang="en-US"/>
          </a:p>
        </p:txBody>
      </p:sp>
      <p:sp>
        <p:nvSpPr>
          <p:cNvPr id="4" name="Footer Placeholder 3">
            <a:extLst>
              <a:ext uri="{FF2B5EF4-FFF2-40B4-BE49-F238E27FC236}">
                <a16:creationId xmlns:a16="http://schemas.microsoft.com/office/drawing/2014/main" id="{E1DC7C53-161D-4DB7-B0B5-E69605D387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F78EDD-ECEA-47F4-8BFB-F8F862FFC994}"/>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1166409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85A083-7282-4BDA-914A-ED8845455C5B}"/>
              </a:ext>
            </a:extLst>
          </p:cNvPr>
          <p:cNvSpPr>
            <a:spLocks noGrp="1"/>
          </p:cNvSpPr>
          <p:nvPr>
            <p:ph type="dt" sz="half" idx="10"/>
          </p:nvPr>
        </p:nvSpPr>
        <p:spPr/>
        <p:txBody>
          <a:bodyPr/>
          <a:lstStyle/>
          <a:p>
            <a:fld id="{F69B7AF9-19D0-41C9-8947-6D6056FF7ECF}" type="datetimeFigureOut">
              <a:rPr lang="en-US" smtClean="0"/>
              <a:t>11/25/18</a:t>
            </a:fld>
            <a:endParaRPr lang="en-US"/>
          </a:p>
        </p:txBody>
      </p:sp>
      <p:sp>
        <p:nvSpPr>
          <p:cNvPr id="3" name="Footer Placeholder 2">
            <a:extLst>
              <a:ext uri="{FF2B5EF4-FFF2-40B4-BE49-F238E27FC236}">
                <a16:creationId xmlns:a16="http://schemas.microsoft.com/office/drawing/2014/main" id="{1FB74558-D29A-481D-8974-000A6D8195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217643-B17E-4735-8417-2E891482444C}"/>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3391292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DCD1F-89CA-4350-A9AC-89B5917A47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812088-92F8-4EA1-95D8-54D2FFD972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41E375-4695-4614-8A6F-68CAC0D0E4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F657863-12F6-481D-824A-036ABA98BDA4}"/>
              </a:ext>
            </a:extLst>
          </p:cNvPr>
          <p:cNvSpPr>
            <a:spLocks noGrp="1"/>
          </p:cNvSpPr>
          <p:nvPr>
            <p:ph type="dt" sz="half" idx="10"/>
          </p:nvPr>
        </p:nvSpPr>
        <p:spPr/>
        <p:txBody>
          <a:bodyPr/>
          <a:lstStyle/>
          <a:p>
            <a:fld id="{F69B7AF9-19D0-41C9-8947-6D6056FF7ECF}" type="datetimeFigureOut">
              <a:rPr lang="en-US" smtClean="0"/>
              <a:t>11/25/18</a:t>
            </a:fld>
            <a:endParaRPr lang="en-US"/>
          </a:p>
        </p:txBody>
      </p:sp>
      <p:sp>
        <p:nvSpPr>
          <p:cNvPr id="6" name="Footer Placeholder 5">
            <a:extLst>
              <a:ext uri="{FF2B5EF4-FFF2-40B4-BE49-F238E27FC236}">
                <a16:creationId xmlns:a16="http://schemas.microsoft.com/office/drawing/2014/main" id="{5984D3D0-200E-4D06-8B81-167D718BFC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9DE808-237A-4D8E-8DBF-CB6E70D7962E}"/>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147578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AE48D-D70D-462C-85F8-5F0382FAEA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23183B-9DBE-45B7-AF26-27F6FF9FF6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1CE45E-6906-4E81-9A2D-BB05163BEA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245574-AA55-458A-9109-5DE197FB762C}"/>
              </a:ext>
            </a:extLst>
          </p:cNvPr>
          <p:cNvSpPr>
            <a:spLocks noGrp="1"/>
          </p:cNvSpPr>
          <p:nvPr>
            <p:ph type="dt" sz="half" idx="10"/>
          </p:nvPr>
        </p:nvSpPr>
        <p:spPr/>
        <p:txBody>
          <a:bodyPr/>
          <a:lstStyle/>
          <a:p>
            <a:fld id="{F69B7AF9-19D0-41C9-8947-6D6056FF7ECF}" type="datetimeFigureOut">
              <a:rPr lang="en-US" smtClean="0"/>
              <a:t>11/25/18</a:t>
            </a:fld>
            <a:endParaRPr lang="en-US"/>
          </a:p>
        </p:txBody>
      </p:sp>
      <p:sp>
        <p:nvSpPr>
          <p:cNvPr id="6" name="Footer Placeholder 5">
            <a:extLst>
              <a:ext uri="{FF2B5EF4-FFF2-40B4-BE49-F238E27FC236}">
                <a16:creationId xmlns:a16="http://schemas.microsoft.com/office/drawing/2014/main" id="{336AB08C-D1D5-425E-AE11-FCC6F71336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4CF1A6-FFF3-4F7F-88AD-7AECB0B81EF6}"/>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1362213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30C4D1-EEDE-4E2D-9CC3-1326151D99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695FB4-84AF-4686-BAA6-124A886F88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010941-43B0-4404-AF07-67FA0A8902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B7AF9-19D0-41C9-8947-6D6056FF7ECF}" type="datetimeFigureOut">
              <a:rPr lang="en-US" smtClean="0"/>
              <a:t>11/25/18</a:t>
            </a:fld>
            <a:endParaRPr lang="en-US"/>
          </a:p>
        </p:txBody>
      </p:sp>
      <p:sp>
        <p:nvSpPr>
          <p:cNvPr id="5" name="Footer Placeholder 4">
            <a:extLst>
              <a:ext uri="{FF2B5EF4-FFF2-40B4-BE49-F238E27FC236}">
                <a16:creationId xmlns:a16="http://schemas.microsoft.com/office/drawing/2014/main" id="{A2C7E7D5-FE1F-4F94-B87D-5EDB150403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51E1CF-F0DD-4558-8160-B87FD58DBF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0B876-76A5-488B-82A6-CB900509DE79}" type="slidenum">
              <a:rPr lang="en-US" smtClean="0"/>
              <a:t>‹#›</a:t>
            </a:fld>
            <a:endParaRPr lang="en-US"/>
          </a:p>
        </p:txBody>
      </p:sp>
    </p:spTree>
    <p:extLst>
      <p:ext uri="{BB962C8B-B14F-4D97-AF65-F5344CB8AC3E}">
        <p14:creationId xmlns:p14="http://schemas.microsoft.com/office/powerpoint/2010/main" val="2420004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D9C0896-748D-42F6-B17E-B838F4002F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27517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2464905" y="1258956"/>
            <a:ext cx="7792278" cy="1323439"/>
          </a:xfrm>
          <a:prstGeom prst="rect">
            <a:avLst/>
          </a:prstGeom>
          <a:noFill/>
        </p:spPr>
        <p:txBody>
          <a:bodyPr wrap="square" rtlCol="0">
            <a:spAutoFit/>
          </a:bodyPr>
          <a:lstStyle/>
          <a:p>
            <a:r>
              <a:rPr lang="en-US" sz="4000" b="1" dirty="0">
                <a:solidFill>
                  <a:schemeClr val="bg1"/>
                </a:solidFill>
              </a:rPr>
              <a:t>8. The Holy Spirit will give LIFE to our mortal bodies </a:t>
            </a:r>
          </a:p>
        </p:txBody>
      </p:sp>
    </p:spTree>
    <p:extLst>
      <p:ext uri="{BB962C8B-B14F-4D97-AF65-F5344CB8AC3E}">
        <p14:creationId xmlns:p14="http://schemas.microsoft.com/office/powerpoint/2010/main" val="2074634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2464905" y="1258956"/>
            <a:ext cx="7792278" cy="1938992"/>
          </a:xfrm>
          <a:prstGeom prst="rect">
            <a:avLst/>
          </a:prstGeom>
          <a:noFill/>
        </p:spPr>
        <p:txBody>
          <a:bodyPr wrap="square" rtlCol="0">
            <a:spAutoFit/>
          </a:bodyPr>
          <a:lstStyle/>
          <a:p>
            <a:r>
              <a:rPr lang="en-US" sz="4000" b="1" dirty="0">
                <a:solidFill>
                  <a:schemeClr val="bg1"/>
                </a:solidFill>
              </a:rPr>
              <a:t>9. The power of the Holy Spirit enables us to “put to death the deeds of the body” </a:t>
            </a:r>
          </a:p>
        </p:txBody>
      </p:sp>
    </p:spTree>
    <p:extLst>
      <p:ext uri="{BB962C8B-B14F-4D97-AF65-F5344CB8AC3E}">
        <p14:creationId xmlns:p14="http://schemas.microsoft.com/office/powerpoint/2010/main" val="4083111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2464905" y="1258956"/>
            <a:ext cx="7792278" cy="1323439"/>
          </a:xfrm>
          <a:prstGeom prst="rect">
            <a:avLst/>
          </a:prstGeom>
          <a:noFill/>
        </p:spPr>
        <p:txBody>
          <a:bodyPr wrap="square" rtlCol="0">
            <a:spAutoFit/>
          </a:bodyPr>
          <a:lstStyle/>
          <a:p>
            <a:r>
              <a:rPr lang="en-US" sz="4000" b="1" dirty="0">
                <a:solidFill>
                  <a:schemeClr val="bg1"/>
                </a:solidFill>
              </a:rPr>
              <a:t>How Do We Put The Deeds Of The Body To Death?</a:t>
            </a:r>
          </a:p>
        </p:txBody>
      </p:sp>
    </p:spTree>
    <p:extLst>
      <p:ext uri="{BB962C8B-B14F-4D97-AF65-F5344CB8AC3E}">
        <p14:creationId xmlns:p14="http://schemas.microsoft.com/office/powerpoint/2010/main" val="2761352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2464905" y="1258956"/>
            <a:ext cx="7792278" cy="3170099"/>
          </a:xfrm>
          <a:prstGeom prst="rect">
            <a:avLst/>
          </a:prstGeom>
          <a:noFill/>
        </p:spPr>
        <p:txBody>
          <a:bodyPr wrap="square" rtlCol="0">
            <a:spAutoFit/>
          </a:bodyPr>
          <a:lstStyle/>
          <a:p>
            <a:r>
              <a:rPr lang="en-US" sz="4000" b="1" dirty="0">
                <a:solidFill>
                  <a:schemeClr val="bg1"/>
                </a:solidFill>
              </a:rPr>
              <a:t>How Do We Put The Deeds Of The Body To Death?</a:t>
            </a:r>
          </a:p>
          <a:p>
            <a:endParaRPr lang="en-US" sz="4000" b="1" dirty="0">
              <a:solidFill>
                <a:schemeClr val="bg1"/>
              </a:solidFill>
            </a:endParaRPr>
          </a:p>
          <a:p>
            <a:r>
              <a:rPr lang="en-US" sz="4000" b="1" dirty="0">
                <a:solidFill>
                  <a:schemeClr val="bg1"/>
                </a:solidFill>
              </a:rPr>
              <a:t>a. Not by the FLESH. – (The flesh cannot overcome the flesh) </a:t>
            </a:r>
          </a:p>
        </p:txBody>
      </p:sp>
    </p:spTree>
    <p:extLst>
      <p:ext uri="{BB962C8B-B14F-4D97-AF65-F5344CB8AC3E}">
        <p14:creationId xmlns:p14="http://schemas.microsoft.com/office/powerpoint/2010/main" val="3550029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2464905" y="1258956"/>
            <a:ext cx="7792278" cy="3170099"/>
          </a:xfrm>
          <a:prstGeom prst="rect">
            <a:avLst/>
          </a:prstGeom>
          <a:noFill/>
        </p:spPr>
        <p:txBody>
          <a:bodyPr wrap="square" rtlCol="0">
            <a:spAutoFit/>
          </a:bodyPr>
          <a:lstStyle/>
          <a:p>
            <a:r>
              <a:rPr lang="en-US" sz="4000" b="1" dirty="0">
                <a:solidFill>
                  <a:schemeClr val="bg1"/>
                </a:solidFill>
              </a:rPr>
              <a:t>How Do We Put The Deeds Of The Body To Death?</a:t>
            </a:r>
          </a:p>
          <a:p>
            <a:endParaRPr lang="en-US" sz="4000" b="1" dirty="0">
              <a:solidFill>
                <a:schemeClr val="bg1"/>
              </a:solidFill>
            </a:endParaRPr>
          </a:p>
          <a:p>
            <a:r>
              <a:rPr lang="en-US" sz="4000" b="1" dirty="0">
                <a:solidFill>
                  <a:schemeClr val="bg1"/>
                </a:solidFill>
              </a:rPr>
              <a:t>b. What are the deed of the body (FLESH)?</a:t>
            </a:r>
          </a:p>
        </p:txBody>
      </p:sp>
    </p:spTree>
    <p:extLst>
      <p:ext uri="{BB962C8B-B14F-4D97-AF65-F5344CB8AC3E}">
        <p14:creationId xmlns:p14="http://schemas.microsoft.com/office/powerpoint/2010/main" val="685336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569842" y="1258956"/>
            <a:ext cx="11025809" cy="2677656"/>
          </a:xfrm>
          <a:prstGeom prst="rect">
            <a:avLst/>
          </a:prstGeom>
          <a:noFill/>
        </p:spPr>
        <p:txBody>
          <a:bodyPr wrap="square" rtlCol="0">
            <a:spAutoFit/>
          </a:bodyPr>
          <a:lstStyle/>
          <a:p>
            <a:r>
              <a:rPr lang="en-US" sz="2800" b="1" dirty="0">
                <a:solidFill>
                  <a:schemeClr val="bg1"/>
                </a:solidFill>
              </a:rPr>
              <a:t>Galatians 5:19–21 Now the deeds of the flesh are evident, which are: immorality, impurity, sensuality, 20 idolatry, sorcery, enmities, strife, jealousy, outbursts of anger, disputes, dissensions, factions, 21 envying, drunkenness, carousing, and things like these, of which I forewarn you, just as I have forewarned you, that those who practice such things will not inherit the kingdom of God. </a:t>
            </a:r>
          </a:p>
        </p:txBody>
      </p:sp>
    </p:spTree>
    <p:extLst>
      <p:ext uri="{BB962C8B-B14F-4D97-AF65-F5344CB8AC3E}">
        <p14:creationId xmlns:p14="http://schemas.microsoft.com/office/powerpoint/2010/main" val="2918728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569842" y="1258956"/>
            <a:ext cx="11025809" cy="3170099"/>
          </a:xfrm>
          <a:prstGeom prst="rect">
            <a:avLst/>
          </a:prstGeom>
          <a:noFill/>
        </p:spPr>
        <p:txBody>
          <a:bodyPr wrap="square" rtlCol="0">
            <a:spAutoFit/>
          </a:bodyPr>
          <a:lstStyle/>
          <a:p>
            <a:r>
              <a:rPr lang="en-US" sz="4000" b="1" dirty="0">
                <a:solidFill>
                  <a:srgbClr val="FFFF00"/>
                </a:solidFill>
              </a:rPr>
              <a:t>1. Immorality </a:t>
            </a:r>
            <a:r>
              <a:rPr lang="en-US" sz="4000" b="1" dirty="0">
                <a:solidFill>
                  <a:schemeClr val="bg1"/>
                </a:solidFill>
              </a:rPr>
              <a:t>2. impurity 3. sensuality 4. idolatry, 5. sorcery 6. enmities 7. strife 8. jealousy 9.outbursts of anger 10. disputes 11. dissensions 12. factions 13. envying 14. drunkenness    15.carousing 16. and things like these</a:t>
            </a:r>
          </a:p>
        </p:txBody>
      </p:sp>
    </p:spTree>
    <p:extLst>
      <p:ext uri="{BB962C8B-B14F-4D97-AF65-F5344CB8AC3E}">
        <p14:creationId xmlns:p14="http://schemas.microsoft.com/office/powerpoint/2010/main" val="669246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569842" y="1258956"/>
            <a:ext cx="11025809" cy="3170099"/>
          </a:xfrm>
          <a:prstGeom prst="rect">
            <a:avLst/>
          </a:prstGeom>
          <a:noFill/>
        </p:spPr>
        <p:txBody>
          <a:bodyPr wrap="square" rtlCol="0">
            <a:spAutoFit/>
          </a:bodyPr>
          <a:lstStyle/>
          <a:p>
            <a:r>
              <a:rPr lang="en-US" sz="4000" b="1" dirty="0">
                <a:solidFill>
                  <a:schemeClr val="bg1"/>
                </a:solidFill>
              </a:rPr>
              <a:t>1 Corinthians 6:9 9 Or do you not know that the unrighteous will not inherit the kingdom of God? Do not be deceived; neither fornicators, nor idolaters, nor adulterers, nor effeminate, nor homosexuals.</a:t>
            </a:r>
          </a:p>
        </p:txBody>
      </p:sp>
    </p:spTree>
    <p:extLst>
      <p:ext uri="{BB962C8B-B14F-4D97-AF65-F5344CB8AC3E}">
        <p14:creationId xmlns:p14="http://schemas.microsoft.com/office/powerpoint/2010/main" val="2831003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980660" y="609600"/>
            <a:ext cx="11025809" cy="3539430"/>
          </a:xfrm>
          <a:prstGeom prst="rect">
            <a:avLst/>
          </a:prstGeom>
          <a:noFill/>
        </p:spPr>
        <p:txBody>
          <a:bodyPr wrap="square" rtlCol="0">
            <a:spAutoFit/>
          </a:bodyPr>
          <a:lstStyle/>
          <a:p>
            <a:r>
              <a:rPr lang="en-US" sz="3200" b="1" dirty="0">
                <a:solidFill>
                  <a:schemeClr val="bg1"/>
                </a:solidFill>
              </a:rPr>
              <a:t>1 Corinthians 5:11–13 But actually, I wrote to you not to associate with any so-called brother if he is an immoral person, or covetous, or an idolater, or a reviler, or a drunkard, or a swindler—not even to eat with such a one. 12 For what have I to do with judging outsiders? Do you not judge those who are within the church? 13 But those who are outside, God judges. Remove the wicked man from among yourselves.</a:t>
            </a:r>
          </a:p>
        </p:txBody>
      </p:sp>
    </p:spTree>
    <p:extLst>
      <p:ext uri="{BB962C8B-B14F-4D97-AF65-F5344CB8AC3E}">
        <p14:creationId xmlns:p14="http://schemas.microsoft.com/office/powerpoint/2010/main" val="3695328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569842" y="1258956"/>
            <a:ext cx="11025809" cy="3170099"/>
          </a:xfrm>
          <a:prstGeom prst="rect">
            <a:avLst/>
          </a:prstGeom>
          <a:noFill/>
        </p:spPr>
        <p:txBody>
          <a:bodyPr wrap="square" rtlCol="0">
            <a:spAutoFit/>
          </a:bodyPr>
          <a:lstStyle/>
          <a:p>
            <a:r>
              <a:rPr lang="en-US" sz="4000" b="1" dirty="0">
                <a:solidFill>
                  <a:schemeClr val="bg1"/>
                </a:solidFill>
              </a:rPr>
              <a:t>1. Immorality </a:t>
            </a:r>
            <a:r>
              <a:rPr lang="en-US" sz="4000" b="1" dirty="0">
                <a:solidFill>
                  <a:srgbClr val="FFFF00"/>
                </a:solidFill>
              </a:rPr>
              <a:t>2. impurity </a:t>
            </a:r>
            <a:r>
              <a:rPr lang="en-US" sz="4000" b="1" dirty="0">
                <a:solidFill>
                  <a:schemeClr val="bg1"/>
                </a:solidFill>
              </a:rPr>
              <a:t>3. sensuality 4. idolatry, 5. sorcery 6. enmities 7. strife 8. jealousy 9.outbursts of anger 10. disputes 11. dissensions 12. factions 13. envying 14. drunkenness    15.carousing 16. and things like these</a:t>
            </a:r>
          </a:p>
        </p:txBody>
      </p:sp>
    </p:spTree>
    <p:extLst>
      <p:ext uri="{BB962C8B-B14F-4D97-AF65-F5344CB8AC3E}">
        <p14:creationId xmlns:p14="http://schemas.microsoft.com/office/powerpoint/2010/main" val="2409976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2478157" y="1683026"/>
            <a:ext cx="7792278" cy="1323439"/>
          </a:xfrm>
          <a:prstGeom prst="rect">
            <a:avLst/>
          </a:prstGeom>
          <a:noFill/>
        </p:spPr>
        <p:txBody>
          <a:bodyPr wrap="square" rtlCol="0">
            <a:spAutoFit/>
          </a:bodyPr>
          <a:lstStyle/>
          <a:p>
            <a:r>
              <a:rPr lang="en-US" sz="4000" b="1" dirty="0">
                <a:solidFill>
                  <a:schemeClr val="bg1"/>
                </a:solidFill>
              </a:rPr>
              <a:t>1. There is now no condemnation for those who are in Christ Jesus</a:t>
            </a:r>
            <a:endParaRPr lang="en-US" sz="4000" dirty="0">
              <a:solidFill>
                <a:schemeClr val="bg1"/>
              </a:solidFill>
            </a:endParaRPr>
          </a:p>
        </p:txBody>
      </p:sp>
    </p:spTree>
    <p:extLst>
      <p:ext uri="{BB962C8B-B14F-4D97-AF65-F5344CB8AC3E}">
        <p14:creationId xmlns:p14="http://schemas.microsoft.com/office/powerpoint/2010/main" val="2403388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1166191" y="636104"/>
            <a:ext cx="11025809" cy="3785652"/>
          </a:xfrm>
          <a:prstGeom prst="rect">
            <a:avLst/>
          </a:prstGeom>
          <a:noFill/>
        </p:spPr>
        <p:txBody>
          <a:bodyPr wrap="square" rtlCol="0">
            <a:spAutoFit/>
          </a:bodyPr>
          <a:lstStyle/>
          <a:p>
            <a:r>
              <a:rPr lang="en-US" sz="4000" b="1" dirty="0">
                <a:solidFill>
                  <a:schemeClr val="bg1"/>
                </a:solidFill>
              </a:rPr>
              <a:t>Colossians 3:5–6 Therefore consider the members of your earthly body as dead to immorality, impurity, passion, evil desire, and greed, which amounts to idolatry. 6 For it is because of these things that the wrath of God will come upon the sons of disobedience.</a:t>
            </a:r>
          </a:p>
        </p:txBody>
      </p:sp>
    </p:spTree>
    <p:extLst>
      <p:ext uri="{BB962C8B-B14F-4D97-AF65-F5344CB8AC3E}">
        <p14:creationId xmlns:p14="http://schemas.microsoft.com/office/powerpoint/2010/main" val="1023838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569842" y="1258956"/>
            <a:ext cx="11025809" cy="3170099"/>
          </a:xfrm>
          <a:prstGeom prst="rect">
            <a:avLst/>
          </a:prstGeom>
          <a:noFill/>
        </p:spPr>
        <p:txBody>
          <a:bodyPr wrap="square" rtlCol="0">
            <a:spAutoFit/>
          </a:bodyPr>
          <a:lstStyle/>
          <a:p>
            <a:r>
              <a:rPr lang="en-US" sz="4000" b="1" dirty="0">
                <a:solidFill>
                  <a:schemeClr val="bg1"/>
                </a:solidFill>
              </a:rPr>
              <a:t>1. Immorality 2. impurity </a:t>
            </a:r>
            <a:r>
              <a:rPr lang="en-US" sz="4000" b="1" dirty="0">
                <a:solidFill>
                  <a:srgbClr val="FFFF00"/>
                </a:solidFill>
              </a:rPr>
              <a:t>3. sensuality </a:t>
            </a:r>
            <a:r>
              <a:rPr lang="en-US" sz="4000" b="1" dirty="0">
                <a:solidFill>
                  <a:schemeClr val="bg1"/>
                </a:solidFill>
              </a:rPr>
              <a:t>4. idolatry, 5. sorcery 6. enmities 7. strife 8. jealousy 9.outbursts of anger 10. disputes 11. dissensions 12. factions 13. envying 14. drunkenness    15.carousing 16. and things like these</a:t>
            </a:r>
          </a:p>
        </p:txBody>
      </p:sp>
    </p:spTree>
    <p:extLst>
      <p:ext uri="{BB962C8B-B14F-4D97-AF65-F5344CB8AC3E}">
        <p14:creationId xmlns:p14="http://schemas.microsoft.com/office/powerpoint/2010/main" val="627123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585534" y="689113"/>
            <a:ext cx="11025809" cy="3539430"/>
          </a:xfrm>
          <a:prstGeom prst="rect">
            <a:avLst/>
          </a:prstGeom>
          <a:noFill/>
        </p:spPr>
        <p:txBody>
          <a:bodyPr wrap="square" rtlCol="0">
            <a:spAutoFit/>
          </a:bodyPr>
          <a:lstStyle/>
          <a:p>
            <a:r>
              <a:rPr lang="en-US" sz="3200" b="1" dirty="0">
                <a:solidFill>
                  <a:schemeClr val="bg1"/>
                </a:solidFill>
              </a:rPr>
              <a:t>Mark 7:20–23 And He was saying, “That which proceeds out of the man, that is what defiles the man. 21 “For from within, out of the heart of men, proceed the evil thoughts, fornications, thefts, murders, adulteries, 22 deeds of coveting and wickedness, as well as deceit, sensuality, envy, slander, pride and foolishness. 23 “All these evil things proceed from within and defile the man.”</a:t>
            </a:r>
          </a:p>
        </p:txBody>
      </p:sp>
    </p:spTree>
    <p:extLst>
      <p:ext uri="{BB962C8B-B14F-4D97-AF65-F5344CB8AC3E}">
        <p14:creationId xmlns:p14="http://schemas.microsoft.com/office/powerpoint/2010/main" val="3254583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569842" y="1258956"/>
            <a:ext cx="11025809" cy="3170099"/>
          </a:xfrm>
          <a:prstGeom prst="rect">
            <a:avLst/>
          </a:prstGeom>
          <a:noFill/>
        </p:spPr>
        <p:txBody>
          <a:bodyPr wrap="square" rtlCol="0">
            <a:spAutoFit/>
          </a:bodyPr>
          <a:lstStyle/>
          <a:p>
            <a:r>
              <a:rPr lang="en-US" sz="4000" b="1" dirty="0">
                <a:solidFill>
                  <a:schemeClr val="bg1"/>
                </a:solidFill>
              </a:rPr>
              <a:t>1. Immorality 2. impurity 3. sensuality </a:t>
            </a:r>
            <a:r>
              <a:rPr lang="en-US" sz="4000" b="1" dirty="0">
                <a:solidFill>
                  <a:srgbClr val="FFFF00"/>
                </a:solidFill>
              </a:rPr>
              <a:t>4. idolatry</a:t>
            </a:r>
            <a:r>
              <a:rPr lang="en-US" sz="4000" b="1" dirty="0">
                <a:solidFill>
                  <a:schemeClr val="bg1"/>
                </a:solidFill>
              </a:rPr>
              <a:t>, 5. sorcery 6. enmities 7. strife 8. jealousy 9.outbursts of anger 10. disputes 11. dissensions 12. factions 13. envying 14. drunkenness    15.carousing 16. and things like these</a:t>
            </a:r>
          </a:p>
        </p:txBody>
      </p:sp>
    </p:spTree>
    <p:extLst>
      <p:ext uri="{BB962C8B-B14F-4D97-AF65-F5344CB8AC3E}">
        <p14:creationId xmlns:p14="http://schemas.microsoft.com/office/powerpoint/2010/main" val="17910752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569842" y="1258956"/>
            <a:ext cx="11025809" cy="3170099"/>
          </a:xfrm>
          <a:prstGeom prst="rect">
            <a:avLst/>
          </a:prstGeom>
          <a:noFill/>
        </p:spPr>
        <p:txBody>
          <a:bodyPr wrap="square" rtlCol="0">
            <a:spAutoFit/>
          </a:bodyPr>
          <a:lstStyle/>
          <a:p>
            <a:r>
              <a:rPr lang="en-US" sz="4000" b="1" dirty="0">
                <a:solidFill>
                  <a:schemeClr val="bg1"/>
                </a:solidFill>
              </a:rPr>
              <a:t>1. Immorality 2. impurity 3. sensuality 4. idolatry, </a:t>
            </a:r>
            <a:r>
              <a:rPr lang="en-US" sz="4000" b="1" dirty="0">
                <a:solidFill>
                  <a:srgbClr val="FFFF00"/>
                </a:solidFill>
              </a:rPr>
              <a:t>5. sorcery </a:t>
            </a:r>
            <a:r>
              <a:rPr lang="en-US" sz="4000" b="1" dirty="0">
                <a:solidFill>
                  <a:schemeClr val="bg1"/>
                </a:solidFill>
              </a:rPr>
              <a:t>6. enmities 7. strife 8. jealousy 9.outbursts of anger 10. disputes 11. dissensions 12. factions 13. envying 14. drunkenness    15.carousing 16. and things like these</a:t>
            </a:r>
          </a:p>
        </p:txBody>
      </p:sp>
    </p:spTree>
    <p:extLst>
      <p:ext uri="{BB962C8B-B14F-4D97-AF65-F5344CB8AC3E}">
        <p14:creationId xmlns:p14="http://schemas.microsoft.com/office/powerpoint/2010/main" val="969840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585534" y="569843"/>
            <a:ext cx="11025809" cy="3970318"/>
          </a:xfrm>
          <a:prstGeom prst="rect">
            <a:avLst/>
          </a:prstGeom>
          <a:noFill/>
        </p:spPr>
        <p:txBody>
          <a:bodyPr wrap="square" rtlCol="0">
            <a:spAutoFit/>
          </a:bodyPr>
          <a:lstStyle/>
          <a:p>
            <a:r>
              <a:rPr lang="en-US" sz="3600" b="1" dirty="0">
                <a:solidFill>
                  <a:schemeClr val="bg1"/>
                </a:solidFill>
              </a:rPr>
              <a:t>Revelation 21:7–8 “He who overcomes will inherit these things, and I will be his God and he will be My son. 8 “But for the cowardly and unbelieving and abominable and murderers and immoral persons and sorcerers and idolaters and all liars, their part will be in the lake that burns with fire and brimstone, which is the second death.”</a:t>
            </a:r>
          </a:p>
        </p:txBody>
      </p:sp>
    </p:spTree>
    <p:extLst>
      <p:ext uri="{BB962C8B-B14F-4D97-AF65-F5344CB8AC3E}">
        <p14:creationId xmlns:p14="http://schemas.microsoft.com/office/powerpoint/2010/main" val="28043968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569842" y="1258956"/>
            <a:ext cx="11025809" cy="3170099"/>
          </a:xfrm>
          <a:prstGeom prst="rect">
            <a:avLst/>
          </a:prstGeom>
          <a:noFill/>
        </p:spPr>
        <p:txBody>
          <a:bodyPr wrap="square" rtlCol="0">
            <a:spAutoFit/>
          </a:bodyPr>
          <a:lstStyle/>
          <a:p>
            <a:r>
              <a:rPr lang="en-US" sz="4000" b="1" dirty="0">
                <a:solidFill>
                  <a:schemeClr val="bg1"/>
                </a:solidFill>
              </a:rPr>
              <a:t>1. Immorality 2. impurity 3. sensuality 4. idolatry, 5. sorcery </a:t>
            </a:r>
            <a:r>
              <a:rPr lang="en-US" sz="4000" b="1" dirty="0">
                <a:solidFill>
                  <a:srgbClr val="FFFF00"/>
                </a:solidFill>
              </a:rPr>
              <a:t>6. enmities </a:t>
            </a:r>
            <a:r>
              <a:rPr lang="en-US" sz="4000" b="1" dirty="0">
                <a:solidFill>
                  <a:schemeClr val="bg1"/>
                </a:solidFill>
              </a:rPr>
              <a:t>7. strife 8. jealousy 9.outbursts of anger 10. disputes 11. dissensions 12. factions 13. envying 14. drunkenness    15.carousing 16. and things like these</a:t>
            </a:r>
          </a:p>
        </p:txBody>
      </p:sp>
    </p:spTree>
    <p:extLst>
      <p:ext uri="{BB962C8B-B14F-4D97-AF65-F5344CB8AC3E}">
        <p14:creationId xmlns:p14="http://schemas.microsoft.com/office/powerpoint/2010/main" val="561700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569842" y="1258956"/>
            <a:ext cx="11025809" cy="3170099"/>
          </a:xfrm>
          <a:prstGeom prst="rect">
            <a:avLst/>
          </a:prstGeom>
          <a:noFill/>
        </p:spPr>
        <p:txBody>
          <a:bodyPr wrap="square" rtlCol="0">
            <a:spAutoFit/>
          </a:bodyPr>
          <a:lstStyle/>
          <a:p>
            <a:r>
              <a:rPr lang="en-US" sz="4000" b="1" dirty="0">
                <a:solidFill>
                  <a:schemeClr val="bg1"/>
                </a:solidFill>
              </a:rPr>
              <a:t>1. Immorality 2. impurity 3. sensuality 4. idolatry, 5. sorcery 6. enmities </a:t>
            </a:r>
            <a:r>
              <a:rPr lang="en-US" sz="4000" b="1" dirty="0">
                <a:solidFill>
                  <a:srgbClr val="FFFF00"/>
                </a:solidFill>
              </a:rPr>
              <a:t>7. strife </a:t>
            </a:r>
            <a:r>
              <a:rPr lang="en-US" sz="4000" b="1" dirty="0">
                <a:solidFill>
                  <a:schemeClr val="bg1"/>
                </a:solidFill>
              </a:rPr>
              <a:t>8. jealousy 9.outbursts of anger 10. disputes 11. dissensions 12. factions 13. envying 14. drunkenness    15.carousing 16. and things like these</a:t>
            </a:r>
          </a:p>
        </p:txBody>
      </p:sp>
    </p:spTree>
    <p:extLst>
      <p:ext uri="{BB962C8B-B14F-4D97-AF65-F5344CB8AC3E}">
        <p14:creationId xmlns:p14="http://schemas.microsoft.com/office/powerpoint/2010/main" val="3474318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585534" y="848139"/>
            <a:ext cx="11025809" cy="3108543"/>
          </a:xfrm>
          <a:prstGeom prst="rect">
            <a:avLst/>
          </a:prstGeom>
          <a:noFill/>
        </p:spPr>
        <p:txBody>
          <a:bodyPr wrap="square" rtlCol="0">
            <a:spAutoFit/>
          </a:bodyPr>
          <a:lstStyle/>
          <a:p>
            <a:r>
              <a:rPr lang="en-US" sz="2800" b="1" dirty="0">
                <a:solidFill>
                  <a:schemeClr val="bg1"/>
                </a:solidFill>
              </a:rPr>
              <a:t>2 Corinthians 12:20–21 For I am afraid that perhaps when I come I may find you to be not what I wish and may be found by you to be not what you wish; that perhaps there will be strife, jealousy, angry tempers, disputes, slanders, gossip, arrogance, disturbances; 21 I am afraid that when I come again my God may humiliate me before you, and I may mourn over many of those who have sinned in the past and not repented of the impurity, immorality and sensuality which they have practiced</a:t>
            </a:r>
          </a:p>
        </p:txBody>
      </p:sp>
    </p:spTree>
    <p:extLst>
      <p:ext uri="{BB962C8B-B14F-4D97-AF65-F5344CB8AC3E}">
        <p14:creationId xmlns:p14="http://schemas.microsoft.com/office/powerpoint/2010/main" val="34842748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569842" y="1258956"/>
            <a:ext cx="11025809" cy="3170099"/>
          </a:xfrm>
          <a:prstGeom prst="rect">
            <a:avLst/>
          </a:prstGeom>
          <a:noFill/>
        </p:spPr>
        <p:txBody>
          <a:bodyPr wrap="square" rtlCol="0">
            <a:spAutoFit/>
          </a:bodyPr>
          <a:lstStyle/>
          <a:p>
            <a:r>
              <a:rPr lang="en-US" sz="4000" b="1" dirty="0">
                <a:solidFill>
                  <a:schemeClr val="bg1"/>
                </a:solidFill>
              </a:rPr>
              <a:t>1. Immorality 2. impurity 3. sensuality 4. idolatry, 5. sorcery 6. enmities 7. strife </a:t>
            </a:r>
            <a:r>
              <a:rPr lang="en-US" sz="4000" b="1" dirty="0">
                <a:solidFill>
                  <a:srgbClr val="FFFF00"/>
                </a:solidFill>
              </a:rPr>
              <a:t>8. jealousy </a:t>
            </a:r>
            <a:r>
              <a:rPr lang="en-US" sz="4000" b="1" dirty="0">
                <a:solidFill>
                  <a:schemeClr val="bg1"/>
                </a:solidFill>
              </a:rPr>
              <a:t>9.outbursts of anger 10. disputes 11. dissensions 12. factions 13. envying 14. drunkenness    15.carousing 16. and things like these</a:t>
            </a:r>
          </a:p>
        </p:txBody>
      </p:sp>
    </p:spTree>
    <p:extLst>
      <p:ext uri="{BB962C8B-B14F-4D97-AF65-F5344CB8AC3E}">
        <p14:creationId xmlns:p14="http://schemas.microsoft.com/office/powerpoint/2010/main" val="15726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2464905" y="1258956"/>
            <a:ext cx="7792278" cy="1938992"/>
          </a:xfrm>
          <a:prstGeom prst="rect">
            <a:avLst/>
          </a:prstGeom>
          <a:noFill/>
        </p:spPr>
        <p:txBody>
          <a:bodyPr wrap="square" rtlCol="0">
            <a:spAutoFit/>
          </a:bodyPr>
          <a:lstStyle/>
          <a:p>
            <a:r>
              <a:rPr lang="en-US" sz="4000" b="1" dirty="0">
                <a:solidFill>
                  <a:schemeClr val="bg1"/>
                </a:solidFill>
              </a:rPr>
              <a:t>2. We are now under the authority of the “law of the Spirit of Life in Christ Jesus”</a:t>
            </a:r>
          </a:p>
        </p:txBody>
      </p:sp>
    </p:spTree>
    <p:extLst>
      <p:ext uri="{BB962C8B-B14F-4D97-AF65-F5344CB8AC3E}">
        <p14:creationId xmlns:p14="http://schemas.microsoft.com/office/powerpoint/2010/main" val="11788102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569842" y="1258956"/>
            <a:ext cx="11025809" cy="3170099"/>
          </a:xfrm>
          <a:prstGeom prst="rect">
            <a:avLst/>
          </a:prstGeom>
          <a:noFill/>
        </p:spPr>
        <p:txBody>
          <a:bodyPr wrap="square" rtlCol="0">
            <a:spAutoFit/>
          </a:bodyPr>
          <a:lstStyle/>
          <a:p>
            <a:r>
              <a:rPr lang="en-US" sz="4000" b="1" dirty="0">
                <a:solidFill>
                  <a:schemeClr val="bg1"/>
                </a:solidFill>
              </a:rPr>
              <a:t>1. Immorality 2. impurity 3. sensuality 4. idolatry, 5. sorcery 6. enmities 7. strife 8. jealousy </a:t>
            </a:r>
            <a:r>
              <a:rPr lang="en-US" sz="4000" b="1" dirty="0">
                <a:solidFill>
                  <a:srgbClr val="FFFF00"/>
                </a:solidFill>
              </a:rPr>
              <a:t>9.outbursts of anger </a:t>
            </a:r>
            <a:r>
              <a:rPr lang="en-US" sz="4000" b="1" dirty="0">
                <a:solidFill>
                  <a:schemeClr val="bg1"/>
                </a:solidFill>
              </a:rPr>
              <a:t>10. disputes 11. dissensions 12. factions 13. envying 14. drunkenness    15.carousing 16. and things like these</a:t>
            </a:r>
          </a:p>
        </p:txBody>
      </p:sp>
    </p:spTree>
    <p:extLst>
      <p:ext uri="{BB962C8B-B14F-4D97-AF65-F5344CB8AC3E}">
        <p14:creationId xmlns:p14="http://schemas.microsoft.com/office/powerpoint/2010/main" val="42168104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569842" y="1258956"/>
            <a:ext cx="11025809" cy="3170099"/>
          </a:xfrm>
          <a:prstGeom prst="rect">
            <a:avLst/>
          </a:prstGeom>
          <a:noFill/>
        </p:spPr>
        <p:txBody>
          <a:bodyPr wrap="square" rtlCol="0">
            <a:spAutoFit/>
          </a:bodyPr>
          <a:lstStyle/>
          <a:p>
            <a:r>
              <a:rPr lang="en-US" sz="4000" b="1" dirty="0">
                <a:solidFill>
                  <a:schemeClr val="bg1"/>
                </a:solidFill>
              </a:rPr>
              <a:t>1. Immorality 2. impurity 3. sensuality 4. idolatry, 5. sorcery 6. enmities 7. strife 8. jealousy 9.outbursts of anger </a:t>
            </a:r>
            <a:r>
              <a:rPr lang="en-US" sz="4000" b="1" dirty="0">
                <a:solidFill>
                  <a:srgbClr val="FFFF00"/>
                </a:solidFill>
              </a:rPr>
              <a:t>10. disputes </a:t>
            </a:r>
            <a:r>
              <a:rPr lang="en-US" sz="4000" b="1" dirty="0">
                <a:solidFill>
                  <a:schemeClr val="bg1"/>
                </a:solidFill>
              </a:rPr>
              <a:t>11. dissensions 12. factions 13. envying 14. drunkenness    15.carousing 16. and things like these</a:t>
            </a:r>
          </a:p>
        </p:txBody>
      </p:sp>
    </p:spTree>
    <p:extLst>
      <p:ext uri="{BB962C8B-B14F-4D97-AF65-F5344CB8AC3E}">
        <p14:creationId xmlns:p14="http://schemas.microsoft.com/office/powerpoint/2010/main" val="32972187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569842" y="1258956"/>
            <a:ext cx="11025809" cy="3170099"/>
          </a:xfrm>
          <a:prstGeom prst="rect">
            <a:avLst/>
          </a:prstGeom>
          <a:noFill/>
        </p:spPr>
        <p:txBody>
          <a:bodyPr wrap="square" rtlCol="0">
            <a:spAutoFit/>
          </a:bodyPr>
          <a:lstStyle/>
          <a:p>
            <a:r>
              <a:rPr lang="en-US" sz="4000" b="1" dirty="0">
                <a:solidFill>
                  <a:schemeClr val="bg1"/>
                </a:solidFill>
              </a:rPr>
              <a:t>1. Immorality 2. impurity 3. sensuality 4. idolatry, 5. sorcery 6. enmities 7. strife 8. jealousy 9.outbursts of anger 10. disputes </a:t>
            </a:r>
            <a:r>
              <a:rPr lang="en-US" sz="4000" b="1" dirty="0">
                <a:solidFill>
                  <a:srgbClr val="FFFF00"/>
                </a:solidFill>
              </a:rPr>
              <a:t>11. dissensions </a:t>
            </a:r>
            <a:r>
              <a:rPr lang="en-US" sz="4000" b="1" dirty="0">
                <a:solidFill>
                  <a:schemeClr val="bg1"/>
                </a:solidFill>
              </a:rPr>
              <a:t>12. factions 13. envying 14. drunkenness    15.carousing 16. and things like these</a:t>
            </a:r>
          </a:p>
        </p:txBody>
      </p:sp>
    </p:spTree>
    <p:extLst>
      <p:ext uri="{BB962C8B-B14F-4D97-AF65-F5344CB8AC3E}">
        <p14:creationId xmlns:p14="http://schemas.microsoft.com/office/powerpoint/2010/main" val="26090519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569842" y="1258956"/>
            <a:ext cx="11025809" cy="3170099"/>
          </a:xfrm>
          <a:prstGeom prst="rect">
            <a:avLst/>
          </a:prstGeom>
          <a:noFill/>
        </p:spPr>
        <p:txBody>
          <a:bodyPr wrap="square" rtlCol="0">
            <a:spAutoFit/>
          </a:bodyPr>
          <a:lstStyle/>
          <a:p>
            <a:r>
              <a:rPr lang="en-US" sz="4000" b="1" dirty="0">
                <a:solidFill>
                  <a:schemeClr val="bg1"/>
                </a:solidFill>
              </a:rPr>
              <a:t>1. Immorality 2. impurity 3. sensuality 4. idolatry, 5. sorcery 6. enmities 7. strife 8. jealousy 9.outbursts of anger 10. disputes 11. dissensions </a:t>
            </a:r>
            <a:r>
              <a:rPr lang="en-US" sz="4000" b="1" dirty="0">
                <a:solidFill>
                  <a:srgbClr val="FFFF00"/>
                </a:solidFill>
              </a:rPr>
              <a:t>12. factions </a:t>
            </a:r>
            <a:r>
              <a:rPr lang="en-US" sz="4000" b="1" dirty="0">
                <a:solidFill>
                  <a:schemeClr val="bg1"/>
                </a:solidFill>
              </a:rPr>
              <a:t>13. envying 14. drunkenness    15.carousing 16. and things like these</a:t>
            </a:r>
          </a:p>
        </p:txBody>
      </p:sp>
    </p:spTree>
    <p:extLst>
      <p:ext uri="{BB962C8B-B14F-4D97-AF65-F5344CB8AC3E}">
        <p14:creationId xmlns:p14="http://schemas.microsoft.com/office/powerpoint/2010/main" val="16987137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569842" y="1258956"/>
            <a:ext cx="11025809" cy="3170099"/>
          </a:xfrm>
          <a:prstGeom prst="rect">
            <a:avLst/>
          </a:prstGeom>
          <a:noFill/>
        </p:spPr>
        <p:txBody>
          <a:bodyPr wrap="square" rtlCol="0">
            <a:spAutoFit/>
          </a:bodyPr>
          <a:lstStyle/>
          <a:p>
            <a:r>
              <a:rPr lang="en-US" sz="4000" b="1" dirty="0">
                <a:solidFill>
                  <a:schemeClr val="bg1"/>
                </a:solidFill>
              </a:rPr>
              <a:t>1. Immorality 2. impurity 3. sensuality 4. idolatry, 5. sorcery 6. enmities 7. strife 8. jealousy 9.outbursts of anger 10. disputes 11. dissensions 12. factions </a:t>
            </a:r>
            <a:r>
              <a:rPr lang="en-US" sz="4000" b="1" dirty="0">
                <a:solidFill>
                  <a:srgbClr val="FFFF00"/>
                </a:solidFill>
              </a:rPr>
              <a:t>13. envying </a:t>
            </a:r>
            <a:r>
              <a:rPr lang="en-US" sz="4000" b="1" dirty="0">
                <a:solidFill>
                  <a:schemeClr val="bg1"/>
                </a:solidFill>
              </a:rPr>
              <a:t>14. drunkenness    15.carousing 16. and things like these</a:t>
            </a:r>
          </a:p>
        </p:txBody>
      </p:sp>
    </p:spTree>
    <p:extLst>
      <p:ext uri="{BB962C8B-B14F-4D97-AF65-F5344CB8AC3E}">
        <p14:creationId xmlns:p14="http://schemas.microsoft.com/office/powerpoint/2010/main" val="34998957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569842" y="1258956"/>
            <a:ext cx="11025809" cy="3170099"/>
          </a:xfrm>
          <a:prstGeom prst="rect">
            <a:avLst/>
          </a:prstGeom>
          <a:noFill/>
        </p:spPr>
        <p:txBody>
          <a:bodyPr wrap="square" rtlCol="0">
            <a:spAutoFit/>
          </a:bodyPr>
          <a:lstStyle/>
          <a:p>
            <a:r>
              <a:rPr lang="en-US" sz="4000" b="1" dirty="0">
                <a:solidFill>
                  <a:schemeClr val="bg1"/>
                </a:solidFill>
              </a:rPr>
              <a:t>1. Immorality 2. impurity 3. sensuality 4. idolatry, 5. sorcery 6. enmities 7. strife 8. jealousy 9.outbursts of anger 10. disputes 11. dissensions 12. factions 13. envying </a:t>
            </a:r>
            <a:r>
              <a:rPr lang="en-US" sz="4000" b="1" dirty="0">
                <a:solidFill>
                  <a:srgbClr val="FFFF00"/>
                </a:solidFill>
              </a:rPr>
              <a:t>14. drunkenness    </a:t>
            </a:r>
            <a:r>
              <a:rPr lang="en-US" sz="4000" b="1" dirty="0">
                <a:solidFill>
                  <a:schemeClr val="bg1"/>
                </a:solidFill>
              </a:rPr>
              <a:t>15.carousing 16. and things like these</a:t>
            </a:r>
          </a:p>
        </p:txBody>
      </p:sp>
    </p:spTree>
    <p:extLst>
      <p:ext uri="{BB962C8B-B14F-4D97-AF65-F5344CB8AC3E}">
        <p14:creationId xmlns:p14="http://schemas.microsoft.com/office/powerpoint/2010/main" val="20996534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569842" y="1258956"/>
            <a:ext cx="11025809" cy="3170099"/>
          </a:xfrm>
          <a:prstGeom prst="rect">
            <a:avLst/>
          </a:prstGeom>
          <a:noFill/>
        </p:spPr>
        <p:txBody>
          <a:bodyPr wrap="square" rtlCol="0">
            <a:spAutoFit/>
          </a:bodyPr>
          <a:lstStyle/>
          <a:p>
            <a:r>
              <a:rPr lang="en-US" sz="4000" b="1" dirty="0">
                <a:solidFill>
                  <a:schemeClr val="bg1"/>
                </a:solidFill>
              </a:rPr>
              <a:t>1. Immorality 2. impurity 3. sensuality 4. idolatry, 5. sorcery 6. enmities 7. strife 8. jealousy 9.outbursts of anger 10. disputes 11. dissensions 12. factions 13. envying 14. drunkenness    </a:t>
            </a:r>
            <a:r>
              <a:rPr lang="en-US" sz="4000" b="1" dirty="0">
                <a:solidFill>
                  <a:srgbClr val="FFFF00"/>
                </a:solidFill>
              </a:rPr>
              <a:t>15.carousing </a:t>
            </a:r>
            <a:r>
              <a:rPr lang="en-US" sz="4000" b="1" dirty="0">
                <a:solidFill>
                  <a:schemeClr val="bg1"/>
                </a:solidFill>
              </a:rPr>
              <a:t>16. and things like these</a:t>
            </a:r>
          </a:p>
        </p:txBody>
      </p:sp>
    </p:spTree>
    <p:extLst>
      <p:ext uri="{BB962C8B-B14F-4D97-AF65-F5344CB8AC3E}">
        <p14:creationId xmlns:p14="http://schemas.microsoft.com/office/powerpoint/2010/main" val="24014734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569842" y="1258956"/>
            <a:ext cx="11025809" cy="3170099"/>
          </a:xfrm>
          <a:prstGeom prst="rect">
            <a:avLst/>
          </a:prstGeom>
          <a:noFill/>
        </p:spPr>
        <p:txBody>
          <a:bodyPr wrap="square" rtlCol="0">
            <a:spAutoFit/>
          </a:bodyPr>
          <a:lstStyle/>
          <a:p>
            <a:r>
              <a:rPr lang="en-US" sz="4000" b="1" dirty="0">
                <a:solidFill>
                  <a:schemeClr val="bg1"/>
                </a:solidFill>
              </a:rPr>
              <a:t>1. Immorality 2. impurity 3. sensuality 4. idolatry, 5. sorcery 6. enmities 7. strife 8. jealousy 9.outbursts of anger 10. disputes 11. dissensions 12. factions 13. envying 14. drunkenness    15.carousing </a:t>
            </a:r>
            <a:r>
              <a:rPr lang="en-US" sz="4000" b="1" dirty="0">
                <a:solidFill>
                  <a:srgbClr val="FFFF00"/>
                </a:solidFill>
              </a:rPr>
              <a:t>16. and things like these</a:t>
            </a:r>
          </a:p>
        </p:txBody>
      </p:sp>
    </p:spTree>
    <p:extLst>
      <p:ext uri="{BB962C8B-B14F-4D97-AF65-F5344CB8AC3E}">
        <p14:creationId xmlns:p14="http://schemas.microsoft.com/office/powerpoint/2010/main" val="31426241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2464905" y="1258956"/>
            <a:ext cx="7792278" cy="3170099"/>
          </a:xfrm>
          <a:prstGeom prst="rect">
            <a:avLst/>
          </a:prstGeom>
          <a:noFill/>
        </p:spPr>
        <p:txBody>
          <a:bodyPr wrap="square" rtlCol="0">
            <a:spAutoFit/>
          </a:bodyPr>
          <a:lstStyle/>
          <a:p>
            <a:r>
              <a:rPr lang="en-US" sz="4000" b="1" dirty="0">
                <a:solidFill>
                  <a:schemeClr val="bg1"/>
                </a:solidFill>
              </a:rPr>
              <a:t>How Do We Put The Deeds Of The Body To Death?</a:t>
            </a:r>
          </a:p>
          <a:p>
            <a:endParaRPr lang="en-US" sz="4000" b="1" dirty="0">
              <a:solidFill>
                <a:schemeClr val="bg1"/>
              </a:solidFill>
            </a:endParaRPr>
          </a:p>
          <a:p>
            <a:r>
              <a:rPr lang="en-US" sz="4000" b="1" dirty="0">
                <a:solidFill>
                  <a:schemeClr val="bg1"/>
                </a:solidFill>
              </a:rPr>
              <a:t>c. How does living according to the flesh kill us?</a:t>
            </a:r>
          </a:p>
        </p:txBody>
      </p:sp>
    </p:spTree>
    <p:extLst>
      <p:ext uri="{BB962C8B-B14F-4D97-AF65-F5344CB8AC3E}">
        <p14:creationId xmlns:p14="http://schemas.microsoft.com/office/powerpoint/2010/main" val="13277229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1433674" y="848139"/>
            <a:ext cx="9329530" cy="3170099"/>
          </a:xfrm>
          <a:prstGeom prst="rect">
            <a:avLst/>
          </a:prstGeom>
          <a:noFill/>
        </p:spPr>
        <p:txBody>
          <a:bodyPr wrap="square" rtlCol="0">
            <a:spAutoFit/>
          </a:bodyPr>
          <a:lstStyle/>
          <a:p>
            <a:r>
              <a:rPr lang="en-US" sz="4000" b="1" dirty="0">
                <a:solidFill>
                  <a:schemeClr val="bg1"/>
                </a:solidFill>
              </a:rPr>
              <a:t>James 1:14–15 But each one is tempted when he is carried away and enticed by his own lust. 15 Then when lust has conceived, it gives birth to sin; and when sin is accomplished, it brings forth death. </a:t>
            </a:r>
          </a:p>
        </p:txBody>
      </p:sp>
    </p:spTree>
    <p:extLst>
      <p:ext uri="{BB962C8B-B14F-4D97-AF65-F5344CB8AC3E}">
        <p14:creationId xmlns:p14="http://schemas.microsoft.com/office/powerpoint/2010/main" val="4131686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2464905" y="1258956"/>
            <a:ext cx="7792278" cy="1323439"/>
          </a:xfrm>
          <a:prstGeom prst="rect">
            <a:avLst/>
          </a:prstGeom>
          <a:noFill/>
        </p:spPr>
        <p:txBody>
          <a:bodyPr wrap="square" rtlCol="0">
            <a:spAutoFit/>
          </a:bodyPr>
          <a:lstStyle/>
          <a:p>
            <a:r>
              <a:rPr lang="en-US" sz="4000" b="1" dirty="0">
                <a:solidFill>
                  <a:schemeClr val="bg1"/>
                </a:solidFill>
              </a:rPr>
              <a:t>3. The Law could not do what Jesus did</a:t>
            </a:r>
          </a:p>
        </p:txBody>
      </p:sp>
    </p:spTree>
    <p:extLst>
      <p:ext uri="{BB962C8B-B14F-4D97-AF65-F5344CB8AC3E}">
        <p14:creationId xmlns:p14="http://schemas.microsoft.com/office/powerpoint/2010/main" val="6441651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2464905" y="1258956"/>
            <a:ext cx="7792278" cy="3170099"/>
          </a:xfrm>
          <a:prstGeom prst="rect">
            <a:avLst/>
          </a:prstGeom>
          <a:noFill/>
        </p:spPr>
        <p:txBody>
          <a:bodyPr wrap="square" rtlCol="0">
            <a:spAutoFit/>
          </a:bodyPr>
          <a:lstStyle/>
          <a:p>
            <a:r>
              <a:rPr lang="en-US" sz="4000" b="1" dirty="0">
                <a:solidFill>
                  <a:schemeClr val="bg1"/>
                </a:solidFill>
              </a:rPr>
              <a:t>How Do We Put The Deeds Of The Body To Death?</a:t>
            </a:r>
          </a:p>
          <a:p>
            <a:endParaRPr lang="en-US" sz="4000" b="1" dirty="0">
              <a:solidFill>
                <a:schemeClr val="bg1"/>
              </a:solidFill>
            </a:endParaRPr>
          </a:p>
          <a:p>
            <a:r>
              <a:rPr lang="en-US" sz="4000" b="1" dirty="0">
                <a:solidFill>
                  <a:schemeClr val="bg1"/>
                </a:solidFill>
              </a:rPr>
              <a:t>d. How do I put the deeds of the flesh to death? </a:t>
            </a:r>
          </a:p>
        </p:txBody>
      </p:sp>
    </p:spTree>
    <p:extLst>
      <p:ext uri="{BB962C8B-B14F-4D97-AF65-F5344CB8AC3E}">
        <p14:creationId xmlns:p14="http://schemas.microsoft.com/office/powerpoint/2010/main" val="41601214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1179443" y="397565"/>
            <a:ext cx="9581322" cy="4031873"/>
          </a:xfrm>
          <a:prstGeom prst="rect">
            <a:avLst/>
          </a:prstGeom>
          <a:noFill/>
        </p:spPr>
        <p:txBody>
          <a:bodyPr wrap="square" rtlCol="0">
            <a:spAutoFit/>
          </a:bodyPr>
          <a:lstStyle/>
          <a:p>
            <a:r>
              <a:rPr lang="en-US" sz="3200" b="1" dirty="0">
                <a:solidFill>
                  <a:schemeClr val="bg1"/>
                </a:solidFill>
              </a:rPr>
              <a:t>1. Agree with God about sin (Any rationalization about whether or not it is sin will kill the process)</a:t>
            </a:r>
          </a:p>
          <a:p>
            <a:r>
              <a:rPr lang="en-US" sz="3200" b="1" dirty="0">
                <a:solidFill>
                  <a:schemeClr val="bg1"/>
                </a:solidFill>
              </a:rPr>
              <a:t>Hate sin </a:t>
            </a:r>
          </a:p>
          <a:p>
            <a:r>
              <a:rPr lang="en-US" sz="3200" b="1" dirty="0">
                <a:solidFill>
                  <a:schemeClr val="bg1"/>
                </a:solidFill>
              </a:rPr>
              <a:t>2. Immerse yourselves in the Word of God (The washing of His Word)</a:t>
            </a:r>
          </a:p>
          <a:p>
            <a:r>
              <a:rPr lang="en-US" sz="3200" b="1" dirty="0">
                <a:solidFill>
                  <a:schemeClr val="bg1"/>
                </a:solidFill>
              </a:rPr>
              <a:t>3. Yield yourselves to the will of the Holy Spirit</a:t>
            </a:r>
          </a:p>
          <a:p>
            <a:r>
              <a:rPr lang="en-US" sz="3200" b="1" dirty="0">
                <a:solidFill>
                  <a:schemeClr val="bg1"/>
                </a:solidFill>
              </a:rPr>
              <a:t>4. Refuse to practice the deeds of the flesh in the power of the Holy Spirit</a:t>
            </a:r>
          </a:p>
        </p:txBody>
      </p:sp>
    </p:spTree>
    <p:extLst>
      <p:ext uri="{BB962C8B-B14F-4D97-AF65-F5344CB8AC3E}">
        <p14:creationId xmlns:p14="http://schemas.microsoft.com/office/powerpoint/2010/main" val="2607088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2464905" y="1258956"/>
            <a:ext cx="7792278" cy="707886"/>
          </a:xfrm>
          <a:prstGeom prst="rect">
            <a:avLst/>
          </a:prstGeom>
          <a:noFill/>
        </p:spPr>
        <p:txBody>
          <a:bodyPr wrap="square" rtlCol="0">
            <a:spAutoFit/>
          </a:bodyPr>
          <a:lstStyle/>
          <a:p>
            <a:r>
              <a:rPr lang="en-US" sz="4000" b="1" dirty="0">
                <a:solidFill>
                  <a:schemeClr val="bg1"/>
                </a:solidFill>
              </a:rPr>
              <a:t>4. What is your mind set upon? </a:t>
            </a:r>
          </a:p>
        </p:txBody>
      </p:sp>
    </p:spTree>
    <p:extLst>
      <p:ext uri="{BB962C8B-B14F-4D97-AF65-F5344CB8AC3E}">
        <p14:creationId xmlns:p14="http://schemas.microsoft.com/office/powerpoint/2010/main" val="3616133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2464905" y="1258956"/>
            <a:ext cx="7792278" cy="707886"/>
          </a:xfrm>
          <a:prstGeom prst="rect">
            <a:avLst/>
          </a:prstGeom>
          <a:noFill/>
        </p:spPr>
        <p:txBody>
          <a:bodyPr wrap="square" rtlCol="0">
            <a:spAutoFit/>
          </a:bodyPr>
          <a:lstStyle/>
          <a:p>
            <a:r>
              <a:rPr lang="en-US" sz="4000" b="1" dirty="0">
                <a:solidFill>
                  <a:schemeClr val="bg1"/>
                </a:solidFill>
              </a:rPr>
              <a:t>4. What is your mind set upon? </a:t>
            </a:r>
          </a:p>
        </p:txBody>
      </p:sp>
    </p:spTree>
    <p:extLst>
      <p:ext uri="{BB962C8B-B14F-4D97-AF65-F5344CB8AC3E}">
        <p14:creationId xmlns:p14="http://schemas.microsoft.com/office/powerpoint/2010/main" val="1991006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2464905" y="1258956"/>
            <a:ext cx="7792278" cy="1323439"/>
          </a:xfrm>
          <a:prstGeom prst="rect">
            <a:avLst/>
          </a:prstGeom>
          <a:noFill/>
        </p:spPr>
        <p:txBody>
          <a:bodyPr wrap="square" rtlCol="0">
            <a:spAutoFit/>
          </a:bodyPr>
          <a:lstStyle/>
          <a:p>
            <a:r>
              <a:rPr lang="en-US" sz="4000" b="1" dirty="0">
                <a:solidFill>
                  <a:schemeClr val="bg1"/>
                </a:solidFill>
              </a:rPr>
              <a:t>5. The mind set on the FLESH is death </a:t>
            </a:r>
          </a:p>
        </p:txBody>
      </p:sp>
    </p:spTree>
    <p:extLst>
      <p:ext uri="{BB962C8B-B14F-4D97-AF65-F5344CB8AC3E}">
        <p14:creationId xmlns:p14="http://schemas.microsoft.com/office/powerpoint/2010/main" val="3066408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2464905" y="1258956"/>
            <a:ext cx="7792278" cy="1323439"/>
          </a:xfrm>
          <a:prstGeom prst="rect">
            <a:avLst/>
          </a:prstGeom>
          <a:noFill/>
        </p:spPr>
        <p:txBody>
          <a:bodyPr wrap="square" rtlCol="0">
            <a:spAutoFit/>
          </a:bodyPr>
          <a:lstStyle/>
          <a:p>
            <a:r>
              <a:rPr lang="en-US" sz="4000" b="1" dirty="0">
                <a:solidFill>
                  <a:schemeClr val="bg1"/>
                </a:solidFill>
              </a:rPr>
              <a:t>6. The mind set on the SPIRIT is LIFE AND PEACE </a:t>
            </a:r>
          </a:p>
        </p:txBody>
      </p:sp>
    </p:spTree>
    <p:extLst>
      <p:ext uri="{BB962C8B-B14F-4D97-AF65-F5344CB8AC3E}">
        <p14:creationId xmlns:p14="http://schemas.microsoft.com/office/powerpoint/2010/main" val="3892730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2" name="TextBox 1">
            <a:extLst>
              <a:ext uri="{FF2B5EF4-FFF2-40B4-BE49-F238E27FC236}">
                <a16:creationId xmlns:a16="http://schemas.microsoft.com/office/drawing/2014/main" id="{8934A6BA-4E5F-E64C-A79F-01B9064E58AF}"/>
              </a:ext>
            </a:extLst>
          </p:cNvPr>
          <p:cNvSpPr txBox="1"/>
          <p:nvPr/>
        </p:nvSpPr>
        <p:spPr>
          <a:xfrm>
            <a:off x="2464905" y="1258956"/>
            <a:ext cx="7792278" cy="1323439"/>
          </a:xfrm>
          <a:prstGeom prst="rect">
            <a:avLst/>
          </a:prstGeom>
          <a:noFill/>
        </p:spPr>
        <p:txBody>
          <a:bodyPr wrap="square" rtlCol="0">
            <a:spAutoFit/>
          </a:bodyPr>
          <a:lstStyle/>
          <a:p>
            <a:r>
              <a:rPr lang="en-US" sz="4000" b="1" dirty="0">
                <a:solidFill>
                  <a:schemeClr val="bg1"/>
                </a:solidFill>
              </a:rPr>
              <a:t>7. The Spirit of Him who raised Jesus from the dead dwells in you </a:t>
            </a:r>
          </a:p>
        </p:txBody>
      </p:sp>
    </p:spTree>
    <p:extLst>
      <p:ext uri="{BB962C8B-B14F-4D97-AF65-F5344CB8AC3E}">
        <p14:creationId xmlns:p14="http://schemas.microsoft.com/office/powerpoint/2010/main" val="2453953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14275</TotalTime>
  <Words>1739</Words>
  <Application>Microsoft Macintosh PowerPoint</Application>
  <PresentationFormat>Widescreen</PresentationFormat>
  <Paragraphs>52</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Wilkerson</dc:creator>
  <cp:lastModifiedBy>Edward Wilkerson</cp:lastModifiedBy>
  <cp:revision>23</cp:revision>
  <dcterms:created xsi:type="dcterms:W3CDTF">2018-08-16T13:20:57Z</dcterms:created>
  <dcterms:modified xsi:type="dcterms:W3CDTF">2018-12-02T12:44:06Z</dcterms:modified>
</cp:coreProperties>
</file>