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71" r:id="rId2"/>
    <p:sldId id="270" r:id="rId3"/>
    <p:sldId id="257"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28A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32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323BC-E18D-9144-8D87-D7B28157C9E9}" type="datetimeFigureOut">
              <a:rPr lang="en-US" smtClean="0"/>
              <a:t>1/28/18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9E2E0F-0CF6-1D4C-AA5D-18B34E7DDA84}" type="slidenum">
              <a:rPr lang="en-US" smtClean="0"/>
              <a:t>‹#›</a:t>
            </a:fld>
            <a:endParaRPr lang="en-US"/>
          </a:p>
        </p:txBody>
      </p:sp>
    </p:spTree>
    <p:extLst>
      <p:ext uri="{BB962C8B-B14F-4D97-AF65-F5344CB8AC3E}">
        <p14:creationId xmlns:p14="http://schemas.microsoft.com/office/powerpoint/2010/main" val="21409627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F61EC-F67D-47C3-B815-A7805B2A4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F9F608-1A31-4A08-B6E1-33F514212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AAED85E-EB90-48E2-9F51-8F47293F13FE}"/>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5" name="Footer Placeholder 4">
            <a:extLst>
              <a:ext uri="{FF2B5EF4-FFF2-40B4-BE49-F238E27FC236}">
                <a16:creationId xmlns:a16="http://schemas.microsoft.com/office/drawing/2014/main" xmlns="" id="{A45201E7-239E-4777-B886-CA49D03F5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20E535-DE13-40F4-BA68-A4D13C369729}"/>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348035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7CB8C-C0BC-4C73-9347-5A880561A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A05109-32B5-4AAE-86F4-42B6306B62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064840-2152-4C0C-A58B-19391404F284}"/>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5" name="Footer Placeholder 4">
            <a:extLst>
              <a:ext uri="{FF2B5EF4-FFF2-40B4-BE49-F238E27FC236}">
                <a16:creationId xmlns:a16="http://schemas.microsoft.com/office/drawing/2014/main" xmlns="" id="{A8AB0BC4-9121-4443-87A4-2014066A3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EDFCEE-2423-408B-AA8C-55C45663CA79}"/>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101904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6BEEBA-6C30-48DB-ACEC-18FDC41455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845C4A-F2F1-4BAC-9E1B-6676530DB7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858D8B-4869-418C-80CE-E948A2023702}"/>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5" name="Footer Placeholder 4">
            <a:extLst>
              <a:ext uri="{FF2B5EF4-FFF2-40B4-BE49-F238E27FC236}">
                <a16:creationId xmlns:a16="http://schemas.microsoft.com/office/drawing/2014/main" xmlns="" id="{F0CC205F-7D40-4F06-B60D-5BDB40C4D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6A2C24-FE0F-4DDF-8ADA-8F854619E6BD}"/>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182690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61B84-68B2-4546-B308-6F98AA12B7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7DF923-F83E-4F80-AA3F-182F67214A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2303E8-2614-4D96-B7A1-4B8135970869}"/>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5" name="Footer Placeholder 4">
            <a:extLst>
              <a:ext uri="{FF2B5EF4-FFF2-40B4-BE49-F238E27FC236}">
                <a16:creationId xmlns:a16="http://schemas.microsoft.com/office/drawing/2014/main" xmlns="" id="{128DDB92-E694-4428-91D0-0E803EB57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9D8972-8324-4439-802C-99E62BAF88ED}"/>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292866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F069C-6232-473F-AFAC-DBAE202B0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7C2F99-13F5-49F8-A88B-B54439726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397243E-5881-4D5D-9E05-6149866A13F7}"/>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5" name="Footer Placeholder 4">
            <a:extLst>
              <a:ext uri="{FF2B5EF4-FFF2-40B4-BE49-F238E27FC236}">
                <a16:creationId xmlns:a16="http://schemas.microsoft.com/office/drawing/2014/main" xmlns="" id="{6637BBE5-6F89-4AEA-9624-50AE33E10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6546EA-0AAB-456B-AEE7-FCED69B03602}"/>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408352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61620-1EB1-4CC8-8E4B-4105C651A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187FC7-5BA7-4FE3-A5AB-3040A7B2A9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6933CC5-F693-40DC-BCAC-136B4FDEF5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85FE6FB-4BEF-465C-B6D7-087931A9BD30}"/>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6" name="Footer Placeholder 5">
            <a:extLst>
              <a:ext uri="{FF2B5EF4-FFF2-40B4-BE49-F238E27FC236}">
                <a16:creationId xmlns:a16="http://schemas.microsoft.com/office/drawing/2014/main" xmlns="" id="{CF350E92-3A83-4266-B773-40AD8343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9FC3BD-4FFC-415E-AE76-B5039AD0F9BA}"/>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282601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13AD4-8032-44BF-9BD2-489193172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F2FA695-7231-4A6D-8F74-F7CE6DE01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F1C320D-F5DB-4DB5-8034-D1A9368762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A12EBB0-F24A-45EB-9AB1-95DF6D859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197C338-74C9-4928-8418-F2C83116D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B1541DA-1F6C-4A36-A38E-21289F374344}"/>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8" name="Footer Placeholder 7">
            <a:extLst>
              <a:ext uri="{FF2B5EF4-FFF2-40B4-BE49-F238E27FC236}">
                <a16:creationId xmlns:a16="http://schemas.microsoft.com/office/drawing/2014/main" xmlns="" id="{683057E6-BF6A-4EEB-8127-1CC6E0A947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D73CBF4-A806-4B3B-AF3D-01A9150CEC6F}"/>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159923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ABBBE-9A77-47BF-AB61-00941D86D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82A57A-2CCD-4301-B32A-B00424407892}"/>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4" name="Footer Placeholder 3">
            <a:extLst>
              <a:ext uri="{FF2B5EF4-FFF2-40B4-BE49-F238E27FC236}">
                <a16:creationId xmlns:a16="http://schemas.microsoft.com/office/drawing/2014/main" xmlns="" id="{644B793C-8CA6-4A4A-9EC1-B1B1561D1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8FE9D33-8515-40B0-8261-FAAAD14AE2E8}"/>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95337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A2E55A-3A27-4F6A-B4A1-AF14AF0762DB}"/>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3" name="Footer Placeholder 2">
            <a:extLst>
              <a:ext uri="{FF2B5EF4-FFF2-40B4-BE49-F238E27FC236}">
                <a16:creationId xmlns:a16="http://schemas.microsoft.com/office/drawing/2014/main" xmlns="" id="{7FD5A0E3-99B0-4B15-AFF1-928FF70F8C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36B2798-B67E-456D-A5D4-98F549D1737E}"/>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20793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37183-D0C3-45AF-8AD4-362C77491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A296B21-25CE-4558-A95E-E9A819442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5A93B24-D2B9-4391-9D0D-12A32EB64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E6BC3E0-973F-46E8-9AE9-9D080CEF9403}"/>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6" name="Footer Placeholder 5">
            <a:extLst>
              <a:ext uri="{FF2B5EF4-FFF2-40B4-BE49-F238E27FC236}">
                <a16:creationId xmlns:a16="http://schemas.microsoft.com/office/drawing/2014/main" xmlns="" id="{6B37CF2E-799A-4502-B3E2-DD40BFBE0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7859062-44F4-4AC0-A315-23458973B505}"/>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423838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42E9D-A79B-4376-BD2B-C5FFD28FD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A6D7F8C-CDBC-42E2-8216-D213DB28D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356A218-346E-48DF-A8BF-0D083284C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CCC0BB6-1BBE-4A76-861B-038FF7FA70E7}"/>
              </a:ext>
            </a:extLst>
          </p:cNvPr>
          <p:cNvSpPr>
            <a:spLocks noGrp="1"/>
          </p:cNvSpPr>
          <p:nvPr>
            <p:ph type="dt" sz="half" idx="10"/>
          </p:nvPr>
        </p:nvSpPr>
        <p:spPr/>
        <p:txBody>
          <a:bodyPr/>
          <a:lstStyle/>
          <a:p>
            <a:fld id="{B314DB61-DD55-4E70-A389-45BE99B681EE}" type="datetimeFigureOut">
              <a:rPr lang="en-US" smtClean="0"/>
              <a:t>1/28/18</a:t>
            </a:fld>
            <a:endParaRPr lang="en-US"/>
          </a:p>
        </p:txBody>
      </p:sp>
      <p:sp>
        <p:nvSpPr>
          <p:cNvPr id="6" name="Footer Placeholder 5">
            <a:extLst>
              <a:ext uri="{FF2B5EF4-FFF2-40B4-BE49-F238E27FC236}">
                <a16:creationId xmlns:a16="http://schemas.microsoft.com/office/drawing/2014/main" xmlns="" id="{7F356F3B-B1BF-40C5-B1CC-DCB74419A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0F47F1-5BC5-4FF9-8809-17E7727644D2}"/>
              </a:ext>
            </a:extLst>
          </p:cNvPr>
          <p:cNvSpPr>
            <a:spLocks noGrp="1"/>
          </p:cNvSpPr>
          <p:nvPr>
            <p:ph type="sldNum" sz="quarter" idx="12"/>
          </p:nvPr>
        </p:nvSpPr>
        <p:spPr/>
        <p:txBody>
          <a:bodyPr/>
          <a:lstStyle/>
          <a:p>
            <a:fld id="{D5A03C0E-3F19-4ACC-BC11-BD95FEE4AE5B}" type="slidenum">
              <a:rPr lang="en-US" smtClean="0"/>
              <a:t>‹#›</a:t>
            </a:fld>
            <a:endParaRPr lang="en-US"/>
          </a:p>
        </p:txBody>
      </p:sp>
    </p:spTree>
    <p:extLst>
      <p:ext uri="{BB962C8B-B14F-4D97-AF65-F5344CB8AC3E}">
        <p14:creationId xmlns:p14="http://schemas.microsoft.com/office/powerpoint/2010/main" val="11629086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483041-BD3A-41E2-BC84-29B4002DE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943425E-B308-44AD-986E-5F1B2A990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912F7C-85D8-4B45-A046-B01D473B8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4DB61-DD55-4E70-A389-45BE99B681EE}" type="datetimeFigureOut">
              <a:rPr lang="en-US" smtClean="0"/>
              <a:t>1/28/18</a:t>
            </a:fld>
            <a:endParaRPr lang="en-US"/>
          </a:p>
        </p:txBody>
      </p:sp>
      <p:sp>
        <p:nvSpPr>
          <p:cNvPr id="5" name="Footer Placeholder 4">
            <a:extLst>
              <a:ext uri="{FF2B5EF4-FFF2-40B4-BE49-F238E27FC236}">
                <a16:creationId xmlns:a16="http://schemas.microsoft.com/office/drawing/2014/main" xmlns="" id="{E6428BB2-E976-421B-88A7-AAD28E68E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6A848A6-BB4F-4E12-8A98-D1000D267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03C0E-3F19-4ACC-BC11-BD95FEE4AE5B}" type="slidenum">
              <a:rPr lang="en-US" smtClean="0"/>
              <a:t>‹#›</a:t>
            </a:fld>
            <a:endParaRPr lang="en-US"/>
          </a:p>
        </p:txBody>
      </p:sp>
    </p:spTree>
    <p:extLst>
      <p:ext uri="{BB962C8B-B14F-4D97-AF65-F5344CB8AC3E}">
        <p14:creationId xmlns:p14="http://schemas.microsoft.com/office/powerpoint/2010/main" val="205657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l="8800" t="9167" r="3284" b="732"/>
          <a:stretch>
            <a:fillRect/>
          </a:stretch>
        </p:blipFill>
        <p:spPr bwMode="auto">
          <a:xfrm>
            <a:off x="354013" y="485775"/>
            <a:ext cx="11412537"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59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25660"/>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793750" y="1254125"/>
            <a:ext cx="10509250" cy="2554545"/>
          </a:xfrm>
          <a:prstGeom prst="rect">
            <a:avLst/>
          </a:prstGeom>
          <a:noFill/>
        </p:spPr>
        <p:txBody>
          <a:bodyPr wrap="square" rtlCol="0">
            <a:spAutoFit/>
          </a:bodyPr>
          <a:lstStyle/>
          <a:p>
            <a:r>
              <a:rPr lang="en-US" sz="3200" b="1" dirty="0">
                <a:solidFill>
                  <a:srgbClr val="FFFFFF"/>
                </a:solidFill>
              </a:rPr>
              <a:t>Deuteronomy 14:23 </a:t>
            </a:r>
            <a:r>
              <a:rPr lang="en-US" sz="3200" dirty="0">
                <a:solidFill>
                  <a:srgbClr val="FFFFFF"/>
                </a:solidFill>
              </a:rPr>
              <a:t>“You shall eat in the presence of the Lord your God, at the place where He chooses to establish His name, the tithe of your grain, your new wine, your oil, and the firstborn of your herd and your flock, so that you may learn to fear the Lord your God always. </a:t>
            </a:r>
          </a:p>
        </p:txBody>
      </p:sp>
    </p:spTree>
    <p:extLst>
      <p:ext uri="{BB962C8B-B14F-4D97-AF65-F5344CB8AC3E}">
        <p14:creationId xmlns:p14="http://schemas.microsoft.com/office/powerpoint/2010/main" val="266391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57410"/>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1381125" y="1206500"/>
            <a:ext cx="9302749" cy="2585323"/>
          </a:xfrm>
          <a:prstGeom prst="rect">
            <a:avLst/>
          </a:prstGeom>
          <a:noFill/>
        </p:spPr>
        <p:txBody>
          <a:bodyPr wrap="square" rtlCol="0">
            <a:spAutoFit/>
          </a:bodyPr>
          <a:lstStyle/>
          <a:p>
            <a:r>
              <a:rPr lang="en-US" sz="5400" dirty="0" smtClean="0">
                <a:solidFill>
                  <a:schemeClr val="bg1"/>
                </a:solidFill>
              </a:rPr>
              <a:t>3. </a:t>
            </a:r>
            <a:r>
              <a:rPr lang="en-US" sz="5400" dirty="0">
                <a:solidFill>
                  <a:schemeClr val="bg1"/>
                </a:solidFill>
              </a:rPr>
              <a:t>Tithing is a blessing to the church, our community and the nations </a:t>
            </a:r>
          </a:p>
        </p:txBody>
      </p:sp>
    </p:spTree>
    <p:extLst>
      <p:ext uri="{BB962C8B-B14F-4D97-AF65-F5344CB8AC3E}">
        <p14:creationId xmlns:p14="http://schemas.microsoft.com/office/powerpoint/2010/main" val="92792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25660"/>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793750" y="1254125"/>
            <a:ext cx="10509250" cy="2554545"/>
          </a:xfrm>
          <a:prstGeom prst="rect">
            <a:avLst/>
          </a:prstGeom>
          <a:noFill/>
        </p:spPr>
        <p:txBody>
          <a:bodyPr wrap="square" rtlCol="0">
            <a:spAutoFit/>
          </a:bodyPr>
          <a:lstStyle/>
          <a:p>
            <a:r>
              <a:rPr lang="en-US" sz="3200" b="1" dirty="0">
                <a:solidFill>
                  <a:srgbClr val="FFFFFF"/>
                </a:solidFill>
              </a:rPr>
              <a:t>Deuteronomy 26:12 12 </a:t>
            </a:r>
            <a:r>
              <a:rPr lang="en-US" sz="3200" dirty="0">
                <a:solidFill>
                  <a:srgbClr val="FFFFFF"/>
                </a:solidFill>
              </a:rPr>
              <a:t>“When you have finished paying all the tithe of your increase in the third year, the year of tithing, then you shall give it to the Levite, to the stranger, to the orphan and to the widow, that they may eat in your towns and be satisfied. </a:t>
            </a:r>
          </a:p>
        </p:txBody>
      </p:sp>
    </p:spTree>
    <p:extLst>
      <p:ext uri="{BB962C8B-B14F-4D97-AF65-F5344CB8AC3E}">
        <p14:creationId xmlns:p14="http://schemas.microsoft.com/office/powerpoint/2010/main" val="152587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73285"/>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793750" y="1254125"/>
            <a:ext cx="10509250" cy="2554545"/>
          </a:xfrm>
          <a:prstGeom prst="rect">
            <a:avLst/>
          </a:prstGeom>
          <a:noFill/>
        </p:spPr>
        <p:txBody>
          <a:bodyPr wrap="square" rtlCol="0">
            <a:spAutoFit/>
          </a:bodyPr>
          <a:lstStyle/>
          <a:p>
            <a:r>
              <a:rPr lang="en-US" sz="3200" b="1" dirty="0">
                <a:solidFill>
                  <a:srgbClr val="FFFFFF"/>
                </a:solidFill>
              </a:rPr>
              <a:t>Deuteronomy 26:12 12 </a:t>
            </a:r>
            <a:r>
              <a:rPr lang="en-US" sz="3200" dirty="0">
                <a:solidFill>
                  <a:srgbClr val="FFFFFF"/>
                </a:solidFill>
              </a:rPr>
              <a:t>“When you have finished paying all the tithe of your increase in the third year, the year of tithing, then you shall give it to the Levite, to the stranger, to the orphan and to the widow, that they may eat in your towns and be satisfied. </a:t>
            </a:r>
          </a:p>
        </p:txBody>
      </p:sp>
    </p:spTree>
    <p:extLst>
      <p:ext uri="{BB962C8B-B14F-4D97-AF65-F5344CB8AC3E}">
        <p14:creationId xmlns:p14="http://schemas.microsoft.com/office/powerpoint/2010/main" val="262576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41535"/>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777875" y="746125"/>
            <a:ext cx="10509250" cy="3539430"/>
          </a:xfrm>
          <a:prstGeom prst="rect">
            <a:avLst/>
          </a:prstGeom>
          <a:noFill/>
        </p:spPr>
        <p:txBody>
          <a:bodyPr wrap="square" rtlCol="0">
            <a:spAutoFit/>
          </a:bodyPr>
          <a:lstStyle/>
          <a:p>
            <a:r>
              <a:rPr lang="en-US" sz="3200" b="1" dirty="0">
                <a:solidFill>
                  <a:srgbClr val="FFFFFF"/>
                </a:solidFill>
              </a:rPr>
              <a:t>Deuteronomy 14:28–29 28 </a:t>
            </a:r>
            <a:r>
              <a:rPr lang="en-US" sz="3200" dirty="0">
                <a:solidFill>
                  <a:srgbClr val="FFFFFF"/>
                </a:solidFill>
              </a:rPr>
              <a:t>“At the end of every third year you shall bring out all the tithe of your produce in that year, and shall deposit it in your town. 29 “The Levite, because he has no portion or inheritance among you, and the alien, the orphan and the widow who are in your town, shall come and eat and be satisfied, in order that the Lord your God may bless you in all the work of your hand which you do. </a:t>
            </a:r>
          </a:p>
        </p:txBody>
      </p:sp>
    </p:spTree>
    <p:extLst>
      <p:ext uri="{BB962C8B-B14F-4D97-AF65-F5344CB8AC3E}">
        <p14:creationId xmlns:p14="http://schemas.microsoft.com/office/powerpoint/2010/main" val="129563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30175"/>
            <a:ext cx="7126288"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6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636785"/>
            <a:ext cx="9690944" cy="1015663"/>
          </a:xfrm>
          <a:prstGeom prst="rect">
            <a:avLst/>
          </a:prstGeom>
          <a:noFill/>
        </p:spPr>
        <p:txBody>
          <a:bodyPr wrap="square" rtlCol="0">
            <a:spAutoFit/>
          </a:bodyPr>
          <a:lstStyle/>
          <a:p>
            <a:pPr algn="r"/>
            <a:r>
              <a:rPr lang="en-US" sz="6000" dirty="0" smtClean="0">
                <a:solidFill>
                  <a:schemeClr val="bg1"/>
                </a:solidFill>
                <a:latin typeface="Eraser" panose="00000400000000000000" pitchFamily="2" charset="0"/>
              </a:rPr>
              <a:t>GAMEPLAN</a:t>
            </a:r>
            <a:endParaRPr lang="en-US" sz="6000" dirty="0">
              <a:solidFill>
                <a:schemeClr val="bg1"/>
              </a:solidFill>
              <a:latin typeface="Eraser" panose="00000400000000000000" pitchFamily="2" charset="0"/>
            </a:endParaRPr>
          </a:p>
        </p:txBody>
      </p:sp>
      <p:sp>
        <p:nvSpPr>
          <p:cNvPr id="2" name="TextBox 1"/>
          <p:cNvSpPr txBox="1"/>
          <p:nvPr/>
        </p:nvSpPr>
        <p:spPr>
          <a:xfrm>
            <a:off x="3000374" y="2063750"/>
            <a:ext cx="5699125" cy="923330"/>
          </a:xfrm>
          <a:prstGeom prst="rect">
            <a:avLst/>
          </a:prstGeom>
          <a:noFill/>
        </p:spPr>
        <p:txBody>
          <a:bodyPr wrap="square" rtlCol="0">
            <a:spAutoFit/>
          </a:bodyPr>
          <a:lstStyle/>
          <a:p>
            <a:r>
              <a:rPr lang="en-US" sz="5400" dirty="0" smtClean="0">
                <a:solidFill>
                  <a:schemeClr val="bg1"/>
                </a:solidFill>
              </a:rPr>
              <a:t>1. Tithing </a:t>
            </a:r>
            <a:r>
              <a:rPr lang="en-US" sz="5400" dirty="0">
                <a:solidFill>
                  <a:schemeClr val="bg1"/>
                </a:solidFill>
              </a:rPr>
              <a:t>is Biblical </a:t>
            </a:r>
          </a:p>
        </p:txBody>
      </p:sp>
    </p:spTree>
    <p:extLst>
      <p:ext uri="{BB962C8B-B14F-4D97-AF65-F5344CB8AC3E}">
        <p14:creationId xmlns:p14="http://schemas.microsoft.com/office/powerpoint/2010/main" val="293589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25660"/>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619125" y="1365250"/>
            <a:ext cx="11160125" cy="2554545"/>
          </a:xfrm>
          <a:prstGeom prst="rect">
            <a:avLst/>
          </a:prstGeom>
          <a:noFill/>
        </p:spPr>
        <p:txBody>
          <a:bodyPr wrap="square" rtlCol="0">
            <a:spAutoFit/>
          </a:bodyPr>
          <a:lstStyle/>
          <a:p>
            <a:r>
              <a:rPr lang="en-US" sz="4000" b="1" dirty="0">
                <a:solidFill>
                  <a:schemeClr val="bg1"/>
                </a:solidFill>
              </a:rPr>
              <a:t>Numbers 18:21 </a:t>
            </a:r>
            <a:r>
              <a:rPr lang="en-US" sz="4000" dirty="0">
                <a:solidFill>
                  <a:schemeClr val="bg1"/>
                </a:solidFill>
              </a:rPr>
              <a:t>“To the sons of Levi, behold, I have given all the tithe in Israel for an inheritance, in return for their service which they perform, the service of the tent of meeting. </a:t>
            </a:r>
          </a:p>
        </p:txBody>
      </p:sp>
    </p:spTree>
    <p:extLst>
      <p:ext uri="{BB962C8B-B14F-4D97-AF65-F5344CB8AC3E}">
        <p14:creationId xmlns:p14="http://schemas.microsoft.com/office/powerpoint/2010/main" val="39261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335160"/>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619125" y="1365250"/>
            <a:ext cx="11160125" cy="1938992"/>
          </a:xfrm>
          <a:prstGeom prst="rect">
            <a:avLst/>
          </a:prstGeom>
          <a:noFill/>
        </p:spPr>
        <p:txBody>
          <a:bodyPr wrap="square" rtlCol="0">
            <a:spAutoFit/>
          </a:bodyPr>
          <a:lstStyle/>
          <a:p>
            <a:r>
              <a:rPr lang="en-US" sz="4000" b="1" dirty="0">
                <a:solidFill>
                  <a:schemeClr val="bg1"/>
                </a:solidFill>
              </a:rPr>
              <a:t>Lev 27:30 </a:t>
            </a:r>
            <a:r>
              <a:rPr lang="en-US" sz="4000" dirty="0">
                <a:solidFill>
                  <a:schemeClr val="bg1"/>
                </a:solidFill>
              </a:rPr>
              <a:t>Thus all the tithe of the land, of the seed of the land or of the fruit of the tree, is the Lord’s; it is holy to the Lord.</a:t>
            </a:r>
          </a:p>
        </p:txBody>
      </p:sp>
    </p:spTree>
    <p:extLst>
      <p:ext uri="{BB962C8B-B14F-4D97-AF65-F5344CB8AC3E}">
        <p14:creationId xmlns:p14="http://schemas.microsoft.com/office/powerpoint/2010/main" val="284763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09785"/>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619125" y="825500"/>
            <a:ext cx="11160125" cy="3785652"/>
          </a:xfrm>
          <a:prstGeom prst="rect">
            <a:avLst/>
          </a:prstGeom>
          <a:noFill/>
        </p:spPr>
        <p:txBody>
          <a:bodyPr wrap="square" rtlCol="0">
            <a:spAutoFit/>
          </a:bodyPr>
          <a:lstStyle/>
          <a:p>
            <a:r>
              <a:rPr lang="en-US" sz="4000" b="1" dirty="0">
                <a:solidFill>
                  <a:schemeClr val="bg1"/>
                </a:solidFill>
              </a:rPr>
              <a:t>Matthew 23:23</a:t>
            </a:r>
            <a:r>
              <a:rPr lang="en-US" sz="4000" dirty="0">
                <a:solidFill>
                  <a:schemeClr val="bg1"/>
                </a:solidFill>
              </a:rPr>
              <a:t> </a:t>
            </a:r>
            <a:r>
              <a:rPr lang="en-US" sz="4000" dirty="0" smtClean="0">
                <a:solidFill>
                  <a:schemeClr val="bg1"/>
                </a:solidFill>
              </a:rPr>
              <a:t>“</a:t>
            </a:r>
            <a:r>
              <a:rPr lang="en-US" sz="4000" dirty="0">
                <a:solidFill>
                  <a:schemeClr val="bg1"/>
                </a:solidFill>
              </a:rPr>
              <a:t>Woe to you, scribes and Pharisees, hypocrites! For you tithe mint and dill and </a:t>
            </a:r>
            <a:r>
              <a:rPr lang="en-US" sz="4000" dirty="0" err="1">
                <a:solidFill>
                  <a:schemeClr val="bg1"/>
                </a:solidFill>
              </a:rPr>
              <a:t>cummin</a:t>
            </a:r>
            <a:r>
              <a:rPr lang="en-US" sz="4000" dirty="0">
                <a:solidFill>
                  <a:schemeClr val="bg1"/>
                </a:solidFill>
              </a:rPr>
              <a:t>, and have neglected the weightier provisions of the law: justice and mercy and faithfulness; but these are the things you should have done without neglecting the others. </a:t>
            </a:r>
          </a:p>
        </p:txBody>
      </p:sp>
    </p:spTree>
    <p:extLst>
      <p:ext uri="{BB962C8B-B14F-4D97-AF65-F5344CB8AC3E}">
        <p14:creationId xmlns:p14="http://schemas.microsoft.com/office/powerpoint/2010/main" val="183349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41535"/>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619125" y="825500"/>
            <a:ext cx="11160125" cy="3785652"/>
          </a:xfrm>
          <a:prstGeom prst="rect">
            <a:avLst/>
          </a:prstGeom>
          <a:noFill/>
        </p:spPr>
        <p:txBody>
          <a:bodyPr wrap="square" rtlCol="0">
            <a:spAutoFit/>
          </a:bodyPr>
          <a:lstStyle/>
          <a:p>
            <a:r>
              <a:rPr lang="en-US" sz="4000" b="1" dirty="0">
                <a:solidFill>
                  <a:schemeClr val="bg1"/>
                </a:solidFill>
              </a:rPr>
              <a:t>1 Corinthians 16:1–2 </a:t>
            </a:r>
            <a:r>
              <a:rPr lang="en-US" sz="4000" dirty="0">
                <a:solidFill>
                  <a:schemeClr val="bg1"/>
                </a:solidFill>
              </a:rPr>
              <a:t>Now concerning the collection for the saints, as I directed the churches of Galatia, so do you also. 2 On the first day of every week each one of you is to put aside and save, as he may prosper, so that no collections be made when I come. </a:t>
            </a:r>
          </a:p>
        </p:txBody>
      </p:sp>
    </p:spTree>
    <p:extLst>
      <p:ext uri="{BB962C8B-B14F-4D97-AF65-F5344CB8AC3E}">
        <p14:creationId xmlns:p14="http://schemas.microsoft.com/office/powerpoint/2010/main" val="392357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41535"/>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2651125" y="2047875"/>
            <a:ext cx="6540499" cy="923330"/>
          </a:xfrm>
          <a:prstGeom prst="rect">
            <a:avLst/>
          </a:prstGeom>
          <a:noFill/>
        </p:spPr>
        <p:txBody>
          <a:bodyPr wrap="square" rtlCol="0">
            <a:spAutoFit/>
          </a:bodyPr>
          <a:lstStyle/>
          <a:p>
            <a:r>
              <a:rPr lang="en-US" sz="5400" dirty="0">
                <a:solidFill>
                  <a:schemeClr val="bg1"/>
                </a:solidFill>
              </a:rPr>
              <a:t>2</a:t>
            </a:r>
            <a:r>
              <a:rPr lang="en-US" sz="5400" dirty="0" smtClean="0">
                <a:solidFill>
                  <a:schemeClr val="bg1"/>
                </a:solidFill>
              </a:rPr>
              <a:t>. </a:t>
            </a:r>
            <a:r>
              <a:rPr lang="en-US" sz="5400" dirty="0">
                <a:solidFill>
                  <a:schemeClr val="bg1"/>
                </a:solidFill>
              </a:rPr>
              <a:t>Tithing is Beneficial </a:t>
            </a:r>
          </a:p>
        </p:txBody>
      </p:sp>
    </p:spTree>
    <p:extLst>
      <p:ext uri="{BB962C8B-B14F-4D97-AF65-F5344CB8AC3E}">
        <p14:creationId xmlns:p14="http://schemas.microsoft.com/office/powerpoint/2010/main" val="41834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E43845C-233A-443D-8C2D-5819B738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CFA53472-1107-4B75-AF49-663E4F92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23" y="5117284"/>
            <a:ext cx="1981402" cy="1627139"/>
          </a:xfrm>
          <a:prstGeom prst="rect">
            <a:avLst/>
          </a:prstGeom>
        </p:spPr>
      </p:pic>
      <p:sp>
        <p:nvSpPr>
          <p:cNvPr id="8" name="TextBox 7">
            <a:extLst>
              <a:ext uri="{FF2B5EF4-FFF2-40B4-BE49-F238E27FC236}">
                <a16:creationId xmlns:a16="http://schemas.microsoft.com/office/drawing/2014/main" xmlns="" id="{FA0D04D2-F4D1-44D1-A092-F1F7D253D110}"/>
              </a:ext>
            </a:extLst>
          </p:cNvPr>
          <p:cNvSpPr txBox="1"/>
          <p:nvPr/>
        </p:nvSpPr>
        <p:spPr>
          <a:xfrm>
            <a:off x="0" y="5573285"/>
            <a:ext cx="9690944" cy="1015663"/>
          </a:xfrm>
          <a:prstGeom prst="rect">
            <a:avLst/>
          </a:prstGeom>
          <a:noFill/>
        </p:spPr>
        <p:txBody>
          <a:bodyPr wrap="square" rtlCol="0">
            <a:spAutoFit/>
          </a:bodyPr>
          <a:lstStyle/>
          <a:p>
            <a:pPr algn="r"/>
            <a:r>
              <a:rPr lang="en-US" sz="6000" dirty="0">
                <a:solidFill>
                  <a:schemeClr val="bg1"/>
                </a:solidFill>
                <a:latin typeface="Eraser" panose="00000400000000000000" pitchFamily="2" charset="0"/>
              </a:rPr>
              <a:t>GAMEPLAN</a:t>
            </a:r>
          </a:p>
        </p:txBody>
      </p:sp>
      <p:sp>
        <p:nvSpPr>
          <p:cNvPr id="2" name="TextBox 1"/>
          <p:cNvSpPr txBox="1"/>
          <p:nvPr/>
        </p:nvSpPr>
        <p:spPr>
          <a:xfrm>
            <a:off x="444500" y="825500"/>
            <a:ext cx="11350626" cy="3970318"/>
          </a:xfrm>
          <a:prstGeom prst="rect">
            <a:avLst/>
          </a:prstGeom>
          <a:noFill/>
        </p:spPr>
        <p:txBody>
          <a:bodyPr wrap="square" rtlCol="0">
            <a:spAutoFit/>
          </a:bodyPr>
          <a:lstStyle/>
          <a:p>
            <a:r>
              <a:rPr lang="en-US" sz="2800" b="1" dirty="0">
                <a:solidFill>
                  <a:srgbClr val="FFFFFF"/>
                </a:solidFill>
              </a:rPr>
              <a:t>Exodus 36:4–7</a:t>
            </a:r>
            <a:r>
              <a:rPr lang="en-US" sz="2800" dirty="0">
                <a:solidFill>
                  <a:srgbClr val="FFFFFF"/>
                </a:solidFill>
              </a:rPr>
              <a:t> And all the skillful men who were performing all the work of the sanctuary came, each from the work which he was performing, </a:t>
            </a:r>
            <a:r>
              <a:rPr lang="en-US" sz="2800" baseline="30000" dirty="0">
                <a:solidFill>
                  <a:srgbClr val="FFFFFF"/>
                </a:solidFill>
              </a:rPr>
              <a:t>5</a:t>
            </a:r>
            <a:r>
              <a:rPr lang="en-US" sz="2800" dirty="0">
                <a:solidFill>
                  <a:srgbClr val="FFFFFF"/>
                </a:solidFill>
              </a:rPr>
              <a:t> and they said to Moses, “The people are bringing much more than enough for the construction work which the </a:t>
            </a:r>
            <a:r>
              <a:rPr lang="en-US" sz="2800" cap="small" dirty="0">
                <a:solidFill>
                  <a:srgbClr val="FFFFFF"/>
                </a:solidFill>
              </a:rPr>
              <a:t>Lord</a:t>
            </a:r>
            <a:r>
              <a:rPr lang="en-US" sz="2800" dirty="0">
                <a:solidFill>
                  <a:srgbClr val="FFFFFF"/>
                </a:solidFill>
              </a:rPr>
              <a:t> commanded </a:t>
            </a:r>
            <a:r>
              <a:rPr lang="en-US" sz="2800" i="1" dirty="0">
                <a:solidFill>
                  <a:srgbClr val="FFFFFF"/>
                </a:solidFill>
              </a:rPr>
              <a:t>us</a:t>
            </a:r>
            <a:r>
              <a:rPr lang="en-US" sz="2800" dirty="0">
                <a:solidFill>
                  <a:srgbClr val="FFFFFF"/>
                </a:solidFill>
              </a:rPr>
              <a:t> to perform.” </a:t>
            </a:r>
            <a:r>
              <a:rPr lang="en-US" sz="2800" baseline="30000" dirty="0">
                <a:solidFill>
                  <a:srgbClr val="FFFFFF"/>
                </a:solidFill>
              </a:rPr>
              <a:t>6</a:t>
            </a:r>
            <a:r>
              <a:rPr lang="en-US" sz="2800" dirty="0">
                <a:solidFill>
                  <a:srgbClr val="FFFFFF"/>
                </a:solidFill>
              </a:rPr>
              <a:t> So Moses issued a command, and a proclamation was circulated throughout the camp, saying, “Let no man or woman any longer perform work for the contributions of the sanctuary.” Thus the people were restrained from bringing </a:t>
            </a:r>
            <a:r>
              <a:rPr lang="en-US" sz="2800" i="1" dirty="0">
                <a:solidFill>
                  <a:srgbClr val="FFFFFF"/>
                </a:solidFill>
              </a:rPr>
              <a:t>any more.</a:t>
            </a:r>
            <a:r>
              <a:rPr lang="en-US" sz="2800" dirty="0">
                <a:solidFill>
                  <a:srgbClr val="FFFFFF"/>
                </a:solidFill>
              </a:rPr>
              <a:t> </a:t>
            </a:r>
            <a:r>
              <a:rPr lang="en-US" sz="2800" baseline="30000" dirty="0">
                <a:solidFill>
                  <a:srgbClr val="FFFFFF"/>
                </a:solidFill>
              </a:rPr>
              <a:t>7</a:t>
            </a:r>
            <a:r>
              <a:rPr lang="en-US" sz="2800" dirty="0">
                <a:solidFill>
                  <a:srgbClr val="FFFFFF"/>
                </a:solidFill>
              </a:rPr>
              <a:t> For the material they had was sufficient and more than enough for all the work, to perform it. </a:t>
            </a:r>
            <a:endParaRPr lang="en-US" sz="2800" dirty="0">
              <a:solidFill>
                <a:srgbClr val="FFFFFF"/>
              </a:solidFill>
            </a:endParaRPr>
          </a:p>
        </p:txBody>
      </p:sp>
    </p:spTree>
    <p:extLst>
      <p:ext uri="{BB962C8B-B14F-4D97-AF65-F5344CB8AC3E}">
        <p14:creationId xmlns:p14="http://schemas.microsoft.com/office/powerpoint/2010/main" val="3805596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605</Words>
  <Application>Microsoft Macintosh PowerPoint</Application>
  <PresentationFormat>Custom</PresentationFormat>
  <Paragraphs>24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Brandon  Stanley</cp:lastModifiedBy>
  <cp:revision>8</cp:revision>
  <cp:lastPrinted>2018-01-28T13:35:06Z</cp:lastPrinted>
  <dcterms:created xsi:type="dcterms:W3CDTF">2017-12-31T12:40:14Z</dcterms:created>
  <dcterms:modified xsi:type="dcterms:W3CDTF">2018-01-28T13:56:22Z</dcterms:modified>
</cp:coreProperties>
</file>